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69290-A206-4EB3-8775-0623C4CE5572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A2B8F-C1F5-4ECF-AA48-B355FA30FB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A2B8F-C1F5-4ECF-AA48-B355FA30FB1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DAB24C4-37FB-4B67-8FBB-7C18A816B137}" type="datetimeFigureOut">
              <a:rPr lang="en-US" smtClean="0"/>
              <a:pPr/>
              <a:t>4/19/2013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6A700C5-C0B6-4577-96F7-9C188FCEB43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47800"/>
            <a:ext cx="7851648" cy="2743200"/>
          </a:xfrm>
        </p:spPr>
        <p:txBody>
          <a:bodyPr>
            <a:normAutofit/>
          </a:bodyPr>
          <a:lstStyle/>
          <a:p>
            <a:pPr algn="ctr"/>
            <a:r>
              <a:rPr lang="en-US" smtClean="0"/>
              <a:t>CVE </a:t>
            </a:r>
            <a:r>
              <a:rPr lang="en-US" dirty="0" smtClean="0"/>
              <a:t>VERIFICATION PROCESS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7854696" cy="1552136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Presented by:</a:t>
            </a:r>
          </a:p>
        </p:txBody>
      </p:sp>
      <p:pic>
        <p:nvPicPr>
          <p:cNvPr id="1026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962400"/>
            <a:ext cx="4724400" cy="1148292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62912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Likelihood of Success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505200"/>
          </a:xfrm>
        </p:spPr>
        <p:txBody>
          <a:bodyPr/>
          <a:lstStyle/>
          <a:p>
            <a:r>
              <a:rPr lang="en-US" sz="5400" dirty="0" smtClean="0"/>
              <a:t>50/50</a:t>
            </a:r>
          </a:p>
          <a:p>
            <a:endParaRPr lang="en-US" dirty="0"/>
          </a:p>
        </p:txBody>
      </p:sp>
      <p:pic>
        <p:nvPicPr>
          <p:cNvPr id="10242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5626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81912"/>
          </a:xfrm>
        </p:spPr>
        <p:txBody>
          <a:bodyPr>
            <a:normAutofit/>
          </a:bodyPr>
          <a:lstStyle/>
          <a:p>
            <a:pPr algn="ctr"/>
            <a:r>
              <a:rPr lang="en-US" sz="6600" dirty="0" smtClean="0"/>
              <a:t>NVSBC Services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10000"/>
          </a:xfrm>
        </p:spPr>
        <p:txBody>
          <a:bodyPr/>
          <a:lstStyle/>
          <a:p>
            <a:r>
              <a:rPr lang="en-US" sz="3600" dirty="0" smtClean="0"/>
              <a:t>Explanation of Process &amp; Requirements</a:t>
            </a:r>
          </a:p>
          <a:p>
            <a:r>
              <a:rPr lang="en-US" sz="3600" dirty="0" smtClean="0"/>
              <a:t>Review of All Corporate Documents</a:t>
            </a:r>
          </a:p>
          <a:p>
            <a:r>
              <a:rPr lang="en-US" sz="3600" dirty="0" smtClean="0"/>
              <a:t>Assistance with Submissions</a:t>
            </a:r>
          </a:p>
          <a:p>
            <a:r>
              <a:rPr lang="en-US" sz="3600" dirty="0" smtClean="0"/>
              <a:t>Improve Likelihood of Success</a:t>
            </a:r>
          </a:p>
          <a:p>
            <a:endParaRPr lang="en-US" dirty="0"/>
          </a:p>
        </p:txBody>
      </p:sp>
      <p:pic>
        <p:nvPicPr>
          <p:cNvPr id="11266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6388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2951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What NVSBC Cannot Do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5814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Submit Documents for You</a:t>
            </a:r>
          </a:p>
          <a:p>
            <a:r>
              <a:rPr lang="en-US" sz="4400" dirty="0" smtClean="0"/>
              <a:t>Guarantee Verification</a:t>
            </a:r>
            <a:endParaRPr lang="en-US" sz="4400" dirty="0"/>
          </a:p>
        </p:txBody>
      </p:sp>
      <p:pic>
        <p:nvPicPr>
          <p:cNvPr id="12290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5626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8191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National Veteran Small</a:t>
            </a:r>
            <a:br>
              <a:rPr lang="en-US" dirty="0" smtClean="0"/>
            </a:br>
            <a:r>
              <a:rPr lang="en-US" dirty="0" smtClean="0"/>
              <a:t> Business Coalition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10000"/>
          </a:xfrm>
        </p:spPr>
        <p:txBody>
          <a:bodyPr/>
          <a:lstStyle/>
          <a:p>
            <a:pPr algn="ctr">
              <a:buNone/>
            </a:pPr>
            <a:r>
              <a:rPr lang="en-US" sz="3600" dirty="0" smtClean="0"/>
              <a:t>A VA Verification Partner</a:t>
            </a:r>
          </a:p>
          <a:p>
            <a:pPr algn="ctr">
              <a:buNone/>
            </a:pPr>
            <a:r>
              <a:rPr lang="en-US" sz="3600" dirty="0" smtClean="0"/>
              <a:t>www.nvsbc.org</a:t>
            </a:r>
          </a:p>
          <a:p>
            <a:pPr algn="ctr">
              <a:buNone/>
            </a:pPr>
            <a:r>
              <a:rPr lang="en-US" sz="3600" dirty="0" smtClean="0"/>
              <a:t>scott.denniston@nvsbv.org</a:t>
            </a:r>
          </a:p>
          <a:p>
            <a:pPr algn="ctr">
              <a:buNone/>
            </a:pPr>
            <a:r>
              <a:rPr lang="en-US" sz="4400" dirty="0" smtClean="0"/>
              <a:t>703-282-4140</a:t>
            </a:r>
          </a:p>
          <a:p>
            <a:endParaRPr lang="en-US" dirty="0"/>
          </a:p>
        </p:txBody>
      </p:sp>
      <p:pic>
        <p:nvPicPr>
          <p:cNvPr id="13314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56388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pPr algn="ctr"/>
            <a:r>
              <a:rPr lang="en-US" dirty="0" smtClean="0"/>
              <a:t>Evolution of CVE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August 1999: PL 106-50 signed, creating the SDVOSB 3% Goal</a:t>
            </a:r>
          </a:p>
          <a:p>
            <a:r>
              <a:rPr lang="en-US" dirty="0" smtClean="0"/>
              <a:t>February 2001: CVE created to help veterans in Federal space</a:t>
            </a:r>
          </a:p>
          <a:p>
            <a:r>
              <a:rPr lang="en-US" dirty="0" smtClean="0"/>
              <a:t>February 2003: VIP established to be accessible data base for VOSBs and SDVOSBs</a:t>
            </a:r>
          </a:p>
          <a:p>
            <a:r>
              <a:rPr lang="en-US" dirty="0" smtClean="0"/>
              <a:t>December 2006: PL 109-461 creating the VETS First and Verification</a:t>
            </a:r>
          </a:p>
          <a:p>
            <a:r>
              <a:rPr lang="en-US" dirty="0" smtClean="0"/>
              <a:t>October 2010: PL 111-275 new verification rules in effect</a:t>
            </a:r>
          </a:p>
          <a:p>
            <a:endParaRPr lang="en-US" dirty="0"/>
          </a:p>
        </p:txBody>
      </p:sp>
      <p:pic>
        <p:nvPicPr>
          <p:cNvPr id="2050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58674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Elements of Verification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505200"/>
          </a:xfrm>
        </p:spPr>
        <p:txBody>
          <a:bodyPr/>
          <a:lstStyle/>
          <a:p>
            <a:r>
              <a:rPr lang="en-US" sz="3600" dirty="0" smtClean="0"/>
              <a:t>Veteran Eligibility</a:t>
            </a:r>
          </a:p>
          <a:p>
            <a:r>
              <a:rPr lang="en-US" sz="3600" dirty="0" smtClean="0"/>
              <a:t>Ownership</a:t>
            </a:r>
          </a:p>
          <a:p>
            <a:r>
              <a:rPr lang="en-US" sz="3600" dirty="0" smtClean="0"/>
              <a:t>Control</a:t>
            </a:r>
          </a:p>
          <a:p>
            <a:endParaRPr lang="en-US" dirty="0"/>
          </a:p>
        </p:txBody>
      </p:sp>
      <p:pic>
        <p:nvPicPr>
          <p:cNvPr id="3074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57912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Veteran Eligibility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505200"/>
          </a:xfrm>
        </p:spPr>
        <p:txBody>
          <a:bodyPr/>
          <a:lstStyle/>
          <a:p>
            <a:r>
              <a:rPr lang="en-US" sz="3600" dirty="0" smtClean="0"/>
              <a:t>Honorable Discharge</a:t>
            </a:r>
          </a:p>
          <a:p>
            <a:r>
              <a:rPr lang="en-US" sz="3600" dirty="0" smtClean="0"/>
              <a:t>DD 214</a:t>
            </a:r>
          </a:p>
          <a:p>
            <a:r>
              <a:rPr lang="en-US" sz="3600" dirty="0" smtClean="0"/>
              <a:t>BIRLS</a:t>
            </a:r>
          </a:p>
          <a:p>
            <a:r>
              <a:rPr lang="en-US" sz="3600" dirty="0" smtClean="0"/>
              <a:t>Not on EPLS</a:t>
            </a:r>
          </a:p>
          <a:p>
            <a:endParaRPr lang="en-US" dirty="0"/>
          </a:p>
        </p:txBody>
      </p:sp>
      <p:pic>
        <p:nvPicPr>
          <p:cNvPr id="4098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57912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Ownership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581400"/>
          </a:xfrm>
        </p:spPr>
        <p:txBody>
          <a:bodyPr/>
          <a:lstStyle/>
          <a:p>
            <a:r>
              <a:rPr lang="en-US" sz="3600" dirty="0" smtClean="0"/>
              <a:t>Total must add to 100%</a:t>
            </a:r>
          </a:p>
          <a:p>
            <a:r>
              <a:rPr lang="en-US" sz="3600" dirty="0" smtClean="0"/>
              <a:t>Unconditional Ownership</a:t>
            </a:r>
          </a:p>
          <a:p>
            <a:r>
              <a:rPr lang="en-US" sz="3600" dirty="0" smtClean="0"/>
              <a:t>Minimum By Veteran 51%</a:t>
            </a:r>
          </a:p>
          <a:p>
            <a:r>
              <a:rPr lang="en-US" sz="3600" dirty="0" smtClean="0"/>
              <a:t>Ownership Must Be Direct</a:t>
            </a:r>
          </a:p>
          <a:p>
            <a:endParaRPr lang="en-US" dirty="0"/>
          </a:p>
        </p:txBody>
      </p:sp>
      <p:pic>
        <p:nvPicPr>
          <p:cNvPr id="5122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7150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Unconditional Control</a:t>
            </a:r>
          </a:p>
          <a:p>
            <a:r>
              <a:rPr lang="en-US" dirty="0" smtClean="0"/>
              <a:t>51% of Annual Distributions</a:t>
            </a:r>
          </a:p>
          <a:p>
            <a:r>
              <a:rPr lang="en-US" dirty="0" smtClean="0"/>
              <a:t>No Dependence on Other Entities</a:t>
            </a:r>
          </a:p>
          <a:p>
            <a:r>
              <a:rPr lang="en-US" dirty="0" smtClean="0"/>
              <a:t>Control of Strategic Policy</a:t>
            </a:r>
          </a:p>
          <a:p>
            <a:r>
              <a:rPr lang="en-US" dirty="0" smtClean="0"/>
              <a:t>Control of Day to Day Operations</a:t>
            </a:r>
          </a:p>
          <a:p>
            <a:r>
              <a:rPr lang="en-US" dirty="0" smtClean="0"/>
              <a:t>Highest Officer and Compensated</a:t>
            </a:r>
          </a:p>
          <a:p>
            <a:r>
              <a:rPr lang="en-US" dirty="0" smtClean="0"/>
              <a:t>Control of Boards</a:t>
            </a:r>
          </a:p>
          <a:p>
            <a:r>
              <a:rPr lang="en-US" dirty="0" smtClean="0"/>
              <a:t>Full Time Control</a:t>
            </a:r>
          </a:p>
          <a:p>
            <a:r>
              <a:rPr lang="en-US" dirty="0" smtClean="0"/>
              <a:t>Community Property</a:t>
            </a:r>
          </a:p>
          <a:p>
            <a:endParaRPr lang="en-US" dirty="0"/>
          </a:p>
        </p:txBody>
      </p:sp>
      <p:pic>
        <p:nvPicPr>
          <p:cNvPr id="6146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57150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Top Reasons for Denial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Quorum Restrictions</a:t>
            </a:r>
          </a:p>
          <a:p>
            <a:r>
              <a:rPr lang="en-US" dirty="0" smtClean="0"/>
              <a:t>Transfer Restrictions</a:t>
            </a:r>
          </a:p>
          <a:p>
            <a:r>
              <a:rPr lang="en-US" dirty="0" smtClean="0"/>
              <a:t>Weighted Voting Requirements</a:t>
            </a:r>
          </a:p>
          <a:p>
            <a:r>
              <a:rPr lang="en-US" dirty="0" smtClean="0"/>
              <a:t>Dependence on Other Entities</a:t>
            </a:r>
          </a:p>
          <a:p>
            <a:r>
              <a:rPr lang="en-US" dirty="0" smtClean="0"/>
              <a:t>Control of Strategic Policy</a:t>
            </a:r>
          </a:p>
          <a:p>
            <a:r>
              <a:rPr lang="en-US" dirty="0" smtClean="0"/>
              <a:t>51% of Distributions</a:t>
            </a:r>
          </a:p>
          <a:p>
            <a:r>
              <a:rPr lang="en-US" dirty="0" smtClean="0"/>
              <a:t>MGMT of Dailey Business</a:t>
            </a:r>
          </a:p>
          <a:p>
            <a:r>
              <a:rPr lang="en-US" dirty="0" smtClean="0"/>
              <a:t>Higher Officer Position</a:t>
            </a:r>
          </a:p>
          <a:p>
            <a:r>
              <a:rPr lang="en-US" dirty="0" smtClean="0"/>
              <a:t>Day to Day Management</a:t>
            </a:r>
          </a:p>
          <a:p>
            <a:endParaRPr lang="en-US" dirty="0"/>
          </a:p>
        </p:txBody>
      </p:sp>
      <p:pic>
        <p:nvPicPr>
          <p:cNvPr id="7170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57150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 smtClean="0"/>
              <a:t>Verification Process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r>
              <a:rPr lang="en-US" dirty="0" smtClean="0"/>
              <a:t>Pre-Application Review</a:t>
            </a:r>
          </a:p>
          <a:p>
            <a:r>
              <a:rPr lang="en-US" dirty="0" smtClean="0"/>
              <a:t>Initiation</a:t>
            </a:r>
          </a:p>
          <a:p>
            <a:r>
              <a:rPr lang="en-US" dirty="0" smtClean="0"/>
              <a:t>Examination</a:t>
            </a:r>
          </a:p>
          <a:p>
            <a:r>
              <a:rPr lang="en-US" dirty="0" smtClean="0"/>
              <a:t>Evaluation	</a:t>
            </a:r>
          </a:p>
          <a:p>
            <a:r>
              <a:rPr lang="en-US" dirty="0" smtClean="0"/>
              <a:t>Determination</a:t>
            </a:r>
          </a:p>
          <a:p>
            <a:r>
              <a:rPr lang="en-US" dirty="0" smtClean="0"/>
              <a:t>Reconsideration</a:t>
            </a:r>
          </a:p>
          <a:p>
            <a:r>
              <a:rPr lang="en-US" dirty="0" smtClean="0"/>
              <a:t>Final Determination </a:t>
            </a:r>
          </a:p>
          <a:p>
            <a:endParaRPr lang="en-US" dirty="0"/>
          </a:p>
        </p:txBody>
      </p:sp>
      <p:pic>
        <p:nvPicPr>
          <p:cNvPr id="8194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55626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81912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Simplified Renewal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505200"/>
          </a:xfrm>
        </p:spPr>
        <p:txBody>
          <a:bodyPr/>
          <a:lstStyle/>
          <a:p>
            <a:r>
              <a:rPr lang="en-US" sz="3600" dirty="0" smtClean="0"/>
              <a:t>If no Change….2 years</a:t>
            </a:r>
          </a:p>
          <a:p>
            <a:r>
              <a:rPr lang="en-US" sz="3600" dirty="0" smtClean="0"/>
              <a:t>Post Approval audit of Documents</a:t>
            </a:r>
          </a:p>
          <a:p>
            <a:r>
              <a:rPr lang="en-US" sz="3600" dirty="0" smtClean="0"/>
              <a:t>Random site Visit</a:t>
            </a:r>
          </a:p>
          <a:p>
            <a:endParaRPr lang="en-US" dirty="0"/>
          </a:p>
        </p:txBody>
      </p:sp>
      <p:pic>
        <p:nvPicPr>
          <p:cNvPr id="9218" name="Picture 2" descr="C:\Users\Heather Rich\Documents\NVSBC\nvsbc_logo5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5000"/>
            <a:ext cx="3657143" cy="88888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239</Words>
  <Application>Microsoft Office PowerPoint</Application>
  <PresentationFormat>On-screen Show (4:3)</PresentationFormat>
  <Paragraphs>70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CVE VERIFICATION PROCESS </vt:lpstr>
      <vt:lpstr>Evolution of CVE</vt:lpstr>
      <vt:lpstr>Elements of Verification</vt:lpstr>
      <vt:lpstr>Veteran Eligibility</vt:lpstr>
      <vt:lpstr>Ownership</vt:lpstr>
      <vt:lpstr>Control</vt:lpstr>
      <vt:lpstr>Top Reasons for Denial</vt:lpstr>
      <vt:lpstr>Verification Process</vt:lpstr>
      <vt:lpstr>Simplified Renewal</vt:lpstr>
      <vt:lpstr>Likelihood of Success</vt:lpstr>
      <vt:lpstr>NVSBC Services</vt:lpstr>
      <vt:lpstr>What NVSBC Cannot Do</vt:lpstr>
      <vt:lpstr>National Veteran Small  Business Coalition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CVE VERIFICATION PROCESS</dc:title>
  <dc:creator>Heather Rich</dc:creator>
  <cp:lastModifiedBy>cbostic</cp:lastModifiedBy>
  <cp:revision>5</cp:revision>
  <dcterms:created xsi:type="dcterms:W3CDTF">2013-04-05T20:54:07Z</dcterms:created>
  <dcterms:modified xsi:type="dcterms:W3CDTF">2013-04-19T15:00:36Z</dcterms:modified>
</cp:coreProperties>
</file>