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69" r:id="rId5"/>
    <p:sldId id="280" r:id="rId6"/>
    <p:sldId id="262" r:id="rId7"/>
    <p:sldId id="302" r:id="rId8"/>
    <p:sldId id="284" r:id="rId9"/>
    <p:sldId id="312" r:id="rId10"/>
    <p:sldId id="313" r:id="rId11"/>
    <p:sldId id="286" r:id="rId12"/>
    <p:sldId id="296" r:id="rId13"/>
    <p:sldId id="297" r:id="rId14"/>
    <p:sldId id="298" r:id="rId15"/>
    <p:sldId id="299" r:id="rId16"/>
    <p:sldId id="277" r:id="rId17"/>
    <p:sldId id="29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20" y="-7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7616D3-E730-4CA9-97C9-F8BB0A9E8137}" type="datetimeFigureOut">
              <a:rPr lang="en-US" smtClean="0"/>
              <a:pPr/>
              <a:t>4/30/2013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C703CC-4C31-4337-A679-8DCD382FCCE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9535D2-F5D4-4186-ABCA-F5FD3F289829}" type="datetimeFigureOut">
              <a:rPr lang="en-US" smtClean="0"/>
              <a:pPr/>
              <a:t>4/30/2013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7CB23D-6AF2-4B5E-8EB0-E782E3A7B76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9" name="Picture 8" descr="PP TILO COPY.JPG"/>
          <p:cNvPicPr>
            <a:picLocks noChangeAspect="1"/>
          </p:cNvPicPr>
          <p:nvPr userDrawn="1"/>
        </p:nvPicPr>
        <p:blipFill>
          <a:blip r:embed="rId2" cstate="print"/>
          <a:stretch>
            <a:fillRect/>
          </a:stretch>
        </p:blipFill>
        <p:spPr>
          <a:xfrm>
            <a:off x="0" y="0"/>
            <a:ext cx="9144000" cy="6858000"/>
          </a:xfrm>
          <a:prstGeom prst="rect">
            <a:avLst/>
          </a:prstGeom>
        </p:spPr>
      </p:pic>
      <p:sp>
        <p:nvSpPr>
          <p:cNvPr id="10" name="Text Placeholder 9"/>
          <p:cNvSpPr>
            <a:spLocks noGrp="1"/>
          </p:cNvSpPr>
          <p:nvPr>
            <p:ph type="body" sz="quarter" idx="10" hasCustomPrompt="1"/>
          </p:nvPr>
        </p:nvSpPr>
        <p:spPr>
          <a:xfrm>
            <a:off x="4267200" y="5029200"/>
            <a:ext cx="4724400" cy="1066800"/>
          </a:xfrm>
        </p:spPr>
        <p:txBody>
          <a:bodyPr/>
          <a:lstStyle>
            <a:lvl1pPr>
              <a:buNone/>
              <a:defRPr sz="3200" b="1">
                <a:solidFill>
                  <a:schemeClr val="bg1"/>
                </a:solidFill>
                <a:latin typeface="+mj-lt"/>
              </a:defRPr>
            </a:lvl1pPr>
          </a:lstStyle>
          <a:p>
            <a:pPr lvl="0"/>
            <a:r>
              <a:rPr lang="en-US" dirty="0" smtClean="0"/>
              <a:t>Presenter’s Name</a:t>
            </a:r>
          </a:p>
          <a:p>
            <a:pPr lvl="0"/>
            <a:r>
              <a:rPr lang="en-US" dirty="0" smtClean="0"/>
              <a:t>Presenter’s Title</a:t>
            </a:r>
            <a:endParaRPr lang="en-US" dirty="0"/>
          </a:p>
        </p:txBody>
      </p:sp>
      <p:sp>
        <p:nvSpPr>
          <p:cNvPr id="12" name="Text Placeholder 11"/>
          <p:cNvSpPr>
            <a:spLocks noGrp="1"/>
          </p:cNvSpPr>
          <p:nvPr>
            <p:ph type="body" sz="quarter" idx="11" hasCustomPrompt="1"/>
          </p:nvPr>
        </p:nvSpPr>
        <p:spPr>
          <a:xfrm>
            <a:off x="152400" y="3276600"/>
            <a:ext cx="5410200" cy="1524000"/>
          </a:xfrm>
        </p:spPr>
        <p:txBody>
          <a:bodyPr>
            <a:normAutofit/>
          </a:bodyPr>
          <a:lstStyle>
            <a:lvl1pPr>
              <a:buNone/>
              <a:defRPr sz="4000" b="1">
                <a:solidFill>
                  <a:schemeClr val="bg1"/>
                </a:solidFill>
                <a:latin typeface="+mj-lt"/>
              </a:defRPr>
            </a:lvl1pPr>
          </a:lstStyle>
          <a:p>
            <a:pPr lvl="0"/>
            <a:r>
              <a:rPr lang="en-US" dirty="0" smtClean="0"/>
              <a:t>Click to add title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6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1"/>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143001"/>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1430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752600"/>
            <a:ext cx="4040188" cy="3951288"/>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8200" y="11430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8200" y="1752600"/>
            <a:ext cx="4041775" cy="3951288"/>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grpSp>
        <p:nvGrpSpPr>
          <p:cNvPr id="31" name="Group 30"/>
          <p:cNvGrpSpPr/>
          <p:nvPr userDrawn="1"/>
        </p:nvGrpSpPr>
        <p:grpSpPr>
          <a:xfrm>
            <a:off x="152400" y="3429000"/>
            <a:ext cx="8763000" cy="990600"/>
            <a:chOff x="152400" y="3200400"/>
            <a:chExt cx="8763000" cy="990600"/>
          </a:xfrm>
        </p:grpSpPr>
        <p:sp>
          <p:nvSpPr>
            <p:cNvPr id="6" name="Rounded Rectangle 5"/>
            <p:cNvSpPr/>
            <p:nvPr userDrawn="1"/>
          </p:nvSpPr>
          <p:spPr>
            <a:xfrm>
              <a:off x="152400" y="32004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p:cNvSpPr/>
            <p:nvPr userDrawn="1"/>
          </p:nvSpPr>
          <p:spPr>
            <a:xfrm>
              <a:off x="3124200" y="32004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p:cNvSpPr/>
            <p:nvPr userDrawn="1"/>
          </p:nvSpPr>
          <p:spPr>
            <a:xfrm>
              <a:off x="6096000" y="32004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p:cNvGrpSpPr/>
          <p:nvPr userDrawn="1"/>
        </p:nvGrpSpPr>
        <p:grpSpPr>
          <a:xfrm>
            <a:off x="152400" y="4495800"/>
            <a:ext cx="8763000" cy="990600"/>
            <a:chOff x="152400" y="4267200"/>
            <a:chExt cx="8763000" cy="990600"/>
          </a:xfrm>
        </p:grpSpPr>
        <p:sp>
          <p:nvSpPr>
            <p:cNvPr id="21" name="Rounded Rectangle 20"/>
            <p:cNvSpPr/>
            <p:nvPr userDrawn="1"/>
          </p:nvSpPr>
          <p:spPr>
            <a:xfrm>
              <a:off x="152400" y="42672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ounded Rectangle 21"/>
            <p:cNvSpPr/>
            <p:nvPr userDrawn="1"/>
          </p:nvSpPr>
          <p:spPr>
            <a:xfrm>
              <a:off x="3124200" y="42672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ounded Rectangle 22"/>
            <p:cNvSpPr/>
            <p:nvPr userDrawn="1"/>
          </p:nvSpPr>
          <p:spPr>
            <a:xfrm>
              <a:off x="6096000" y="4267200"/>
              <a:ext cx="2819400" cy="990600"/>
            </a:xfrm>
            <a:prstGeom prst="roundRect">
              <a:avLst/>
            </a:prstGeom>
            <a:solidFill>
              <a:schemeClr val="bg1">
                <a:alpha val="5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Text Placeholder 18"/>
          <p:cNvSpPr>
            <a:spLocks noGrp="1"/>
          </p:cNvSpPr>
          <p:nvPr>
            <p:ph type="body" sz="quarter" idx="16"/>
          </p:nvPr>
        </p:nvSpPr>
        <p:spPr>
          <a:xfrm>
            <a:off x="457200" y="1143000"/>
            <a:ext cx="8229600" cy="2057400"/>
          </a:xfrm>
        </p:spPr>
        <p:txBody>
          <a:bodyPr/>
          <a:lstStyle>
            <a:lvl2pPr>
              <a:defRPr sz="2000"/>
            </a:lvl2pPr>
            <a:lvl3pPr>
              <a:buNone/>
              <a:defRPr/>
            </a:lvl3pPr>
          </a:lstStyle>
          <a:p>
            <a:pPr lvl="0"/>
            <a:r>
              <a:rPr lang="en-US" dirty="0" smtClean="0"/>
              <a:t>Click to edit Master text styles</a:t>
            </a:r>
          </a:p>
          <a:p>
            <a:pPr lvl="1"/>
            <a:r>
              <a:rPr lang="en-US" dirty="0" smtClean="0"/>
              <a:t>Second level</a:t>
            </a:r>
          </a:p>
        </p:txBody>
      </p:sp>
      <p:grpSp>
        <p:nvGrpSpPr>
          <p:cNvPr id="18" name="Group 17"/>
          <p:cNvGrpSpPr/>
          <p:nvPr userDrawn="1"/>
        </p:nvGrpSpPr>
        <p:grpSpPr>
          <a:xfrm>
            <a:off x="152400" y="3456801"/>
            <a:ext cx="8763000" cy="276999"/>
            <a:chOff x="152400" y="3276600"/>
            <a:chExt cx="8763000" cy="276999"/>
          </a:xfrm>
        </p:grpSpPr>
        <p:sp>
          <p:nvSpPr>
            <p:cNvPr id="20" name="TextBox 19"/>
            <p:cNvSpPr txBox="1"/>
            <p:nvPr userDrawn="1"/>
          </p:nvSpPr>
          <p:spPr>
            <a:xfrm>
              <a:off x="152400" y="32766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Acquisition Strategy</a:t>
              </a:r>
              <a:endParaRPr lang="en-US" sz="1200" b="1" dirty="0">
                <a:solidFill>
                  <a:schemeClr val="accent3">
                    <a:lumMod val="25000"/>
                  </a:schemeClr>
                </a:solidFill>
              </a:endParaRPr>
            </a:p>
          </p:txBody>
        </p:sp>
        <p:sp>
          <p:nvSpPr>
            <p:cNvPr id="24" name="TextBox 23"/>
            <p:cNvSpPr txBox="1"/>
            <p:nvPr userDrawn="1"/>
          </p:nvSpPr>
          <p:spPr>
            <a:xfrm>
              <a:off x="3124200" y="32766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Period</a:t>
              </a:r>
              <a:r>
                <a:rPr lang="en-US" sz="1200" b="1" baseline="0" dirty="0" smtClean="0">
                  <a:solidFill>
                    <a:schemeClr val="accent3">
                      <a:lumMod val="25000"/>
                    </a:schemeClr>
                  </a:solidFill>
                </a:rPr>
                <a:t> of Performance</a:t>
              </a:r>
              <a:endParaRPr lang="en-US" sz="1200" b="1" dirty="0">
                <a:solidFill>
                  <a:schemeClr val="accent3">
                    <a:lumMod val="25000"/>
                  </a:schemeClr>
                </a:solidFill>
              </a:endParaRPr>
            </a:p>
          </p:txBody>
        </p:sp>
        <p:sp>
          <p:nvSpPr>
            <p:cNvPr id="33" name="TextBox 32"/>
            <p:cNvSpPr txBox="1"/>
            <p:nvPr userDrawn="1"/>
          </p:nvSpPr>
          <p:spPr>
            <a:xfrm>
              <a:off x="6096000" y="32766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Milestones</a:t>
              </a:r>
              <a:endParaRPr lang="en-US" sz="1200" b="1" dirty="0">
                <a:solidFill>
                  <a:schemeClr val="accent3">
                    <a:lumMod val="25000"/>
                  </a:schemeClr>
                </a:solidFill>
              </a:endParaRPr>
            </a:p>
          </p:txBody>
        </p:sp>
      </p:grpSp>
      <p:grpSp>
        <p:nvGrpSpPr>
          <p:cNvPr id="34" name="Group 33"/>
          <p:cNvGrpSpPr/>
          <p:nvPr userDrawn="1"/>
        </p:nvGrpSpPr>
        <p:grpSpPr>
          <a:xfrm>
            <a:off x="152400" y="4495800"/>
            <a:ext cx="8763000" cy="276999"/>
            <a:chOff x="152400" y="4495800"/>
            <a:chExt cx="8763000" cy="276999"/>
          </a:xfrm>
        </p:grpSpPr>
        <p:sp>
          <p:nvSpPr>
            <p:cNvPr id="35" name="TextBox 34"/>
            <p:cNvSpPr txBox="1"/>
            <p:nvPr userDrawn="1"/>
          </p:nvSpPr>
          <p:spPr>
            <a:xfrm>
              <a:off x="152400" y="44958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Point of Contact</a:t>
              </a:r>
              <a:endParaRPr lang="en-US" sz="1200" b="1" dirty="0">
                <a:solidFill>
                  <a:schemeClr val="accent3">
                    <a:lumMod val="25000"/>
                  </a:schemeClr>
                </a:solidFill>
              </a:endParaRPr>
            </a:p>
          </p:txBody>
        </p:sp>
        <p:sp>
          <p:nvSpPr>
            <p:cNvPr id="36" name="TextBox 35"/>
            <p:cNvSpPr txBox="1"/>
            <p:nvPr userDrawn="1"/>
          </p:nvSpPr>
          <p:spPr>
            <a:xfrm>
              <a:off x="3124200" y="44958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Funding</a:t>
              </a:r>
              <a:endParaRPr lang="en-US" sz="1200" b="1" dirty="0">
                <a:solidFill>
                  <a:schemeClr val="accent3">
                    <a:lumMod val="25000"/>
                  </a:schemeClr>
                </a:solidFill>
              </a:endParaRPr>
            </a:p>
          </p:txBody>
        </p:sp>
        <p:sp>
          <p:nvSpPr>
            <p:cNvPr id="37" name="TextBox 36"/>
            <p:cNvSpPr txBox="1"/>
            <p:nvPr userDrawn="1"/>
          </p:nvSpPr>
          <p:spPr>
            <a:xfrm>
              <a:off x="6096000" y="4495800"/>
              <a:ext cx="2819400" cy="276999"/>
            </a:xfrm>
            <a:prstGeom prst="rect">
              <a:avLst/>
            </a:prstGeom>
            <a:noFill/>
          </p:spPr>
          <p:txBody>
            <a:bodyPr wrap="square" rtlCol="0">
              <a:spAutoFit/>
            </a:bodyPr>
            <a:lstStyle/>
            <a:p>
              <a:pPr algn="ctr"/>
              <a:r>
                <a:rPr lang="en-US" sz="1200" b="1" dirty="0" smtClean="0">
                  <a:solidFill>
                    <a:schemeClr val="accent3">
                      <a:lumMod val="25000"/>
                    </a:schemeClr>
                  </a:solidFill>
                </a:rPr>
                <a:t>Current Contract/OEM</a:t>
              </a:r>
              <a:endParaRPr lang="en-US" sz="1200" b="1" dirty="0">
                <a:solidFill>
                  <a:schemeClr val="accent3">
                    <a:lumMod val="25000"/>
                  </a:schemeClr>
                </a:solidFill>
              </a:endParaRPr>
            </a:p>
          </p:txBody>
        </p:sp>
      </p:grpSp>
      <p:sp>
        <p:nvSpPr>
          <p:cNvPr id="38" name="Text Placeholder 24"/>
          <p:cNvSpPr>
            <a:spLocks noGrp="1"/>
          </p:cNvSpPr>
          <p:nvPr>
            <p:ph type="body" sz="quarter" idx="17" hasCustomPrompt="1"/>
          </p:nvPr>
        </p:nvSpPr>
        <p:spPr>
          <a:xfrm>
            <a:off x="152400" y="3657600"/>
            <a:ext cx="2819400" cy="685800"/>
          </a:xfrm>
        </p:spPr>
        <p:txBody>
          <a:bodyPr>
            <a:normAutofit/>
          </a:bodyPr>
          <a:lstStyle>
            <a:lvl1pPr>
              <a:buNone/>
              <a:defRPr sz="1100"/>
            </a:lvl1pPr>
          </a:lstStyle>
          <a:p>
            <a:pPr lvl="0"/>
            <a:r>
              <a:rPr lang="en-US" sz="1200" dirty="0" smtClean="0"/>
              <a:t>Place Text Here</a:t>
            </a:r>
            <a:endParaRPr lang="en-US" dirty="0"/>
          </a:p>
        </p:txBody>
      </p:sp>
      <p:sp>
        <p:nvSpPr>
          <p:cNvPr id="39" name="Text Placeholder 24"/>
          <p:cNvSpPr>
            <a:spLocks noGrp="1"/>
          </p:cNvSpPr>
          <p:nvPr>
            <p:ph type="body" sz="quarter" idx="18" hasCustomPrompt="1"/>
          </p:nvPr>
        </p:nvSpPr>
        <p:spPr>
          <a:xfrm>
            <a:off x="152400" y="4724400"/>
            <a:ext cx="2819400" cy="685800"/>
          </a:xfrm>
        </p:spPr>
        <p:txBody>
          <a:bodyPr>
            <a:normAutofit/>
          </a:bodyPr>
          <a:lstStyle>
            <a:lvl1pPr>
              <a:buNone/>
              <a:defRPr sz="1100"/>
            </a:lvl1pPr>
          </a:lstStyle>
          <a:p>
            <a:pPr lvl="0"/>
            <a:r>
              <a:rPr lang="en-US" sz="1200" dirty="0" smtClean="0"/>
              <a:t>Place Text Here</a:t>
            </a:r>
            <a:endParaRPr lang="en-US" dirty="0"/>
          </a:p>
        </p:txBody>
      </p:sp>
      <p:sp>
        <p:nvSpPr>
          <p:cNvPr id="40" name="Text Placeholder 24"/>
          <p:cNvSpPr>
            <a:spLocks noGrp="1"/>
          </p:cNvSpPr>
          <p:nvPr>
            <p:ph type="body" sz="quarter" idx="19" hasCustomPrompt="1"/>
          </p:nvPr>
        </p:nvSpPr>
        <p:spPr>
          <a:xfrm>
            <a:off x="3124200" y="3657600"/>
            <a:ext cx="2819400" cy="685800"/>
          </a:xfrm>
        </p:spPr>
        <p:txBody>
          <a:bodyPr>
            <a:normAutofit/>
          </a:bodyPr>
          <a:lstStyle>
            <a:lvl1pPr>
              <a:buNone/>
              <a:defRPr sz="1100"/>
            </a:lvl1pPr>
          </a:lstStyle>
          <a:p>
            <a:pPr lvl="0"/>
            <a:r>
              <a:rPr lang="en-US" sz="1200" dirty="0" smtClean="0"/>
              <a:t>Place Text Here</a:t>
            </a:r>
            <a:endParaRPr lang="en-US" dirty="0"/>
          </a:p>
        </p:txBody>
      </p:sp>
      <p:sp>
        <p:nvSpPr>
          <p:cNvPr id="41" name="Text Placeholder 24"/>
          <p:cNvSpPr>
            <a:spLocks noGrp="1"/>
          </p:cNvSpPr>
          <p:nvPr>
            <p:ph type="body" sz="quarter" idx="20" hasCustomPrompt="1"/>
          </p:nvPr>
        </p:nvSpPr>
        <p:spPr>
          <a:xfrm>
            <a:off x="6096000" y="3657600"/>
            <a:ext cx="2819400" cy="685800"/>
          </a:xfrm>
        </p:spPr>
        <p:txBody>
          <a:bodyPr>
            <a:normAutofit/>
          </a:bodyPr>
          <a:lstStyle>
            <a:lvl1pPr>
              <a:buNone/>
              <a:defRPr sz="1100"/>
            </a:lvl1pPr>
          </a:lstStyle>
          <a:p>
            <a:pPr lvl="0"/>
            <a:r>
              <a:rPr lang="en-US" sz="1200" dirty="0" smtClean="0"/>
              <a:t>Place Text Here</a:t>
            </a:r>
            <a:endParaRPr lang="en-US" dirty="0"/>
          </a:p>
        </p:txBody>
      </p:sp>
      <p:sp>
        <p:nvSpPr>
          <p:cNvPr id="42" name="Text Placeholder 24"/>
          <p:cNvSpPr>
            <a:spLocks noGrp="1"/>
          </p:cNvSpPr>
          <p:nvPr>
            <p:ph type="body" sz="quarter" idx="21" hasCustomPrompt="1"/>
          </p:nvPr>
        </p:nvSpPr>
        <p:spPr>
          <a:xfrm>
            <a:off x="3124200" y="4724400"/>
            <a:ext cx="2819400" cy="685800"/>
          </a:xfrm>
        </p:spPr>
        <p:txBody>
          <a:bodyPr>
            <a:normAutofit/>
          </a:bodyPr>
          <a:lstStyle>
            <a:lvl1pPr>
              <a:buNone/>
              <a:defRPr sz="1100"/>
            </a:lvl1pPr>
          </a:lstStyle>
          <a:p>
            <a:pPr lvl="0"/>
            <a:r>
              <a:rPr lang="en-US" sz="1200" dirty="0" smtClean="0"/>
              <a:t>Place Text Here</a:t>
            </a:r>
            <a:endParaRPr lang="en-US" dirty="0"/>
          </a:p>
        </p:txBody>
      </p:sp>
      <p:sp>
        <p:nvSpPr>
          <p:cNvPr id="43" name="Text Placeholder 24"/>
          <p:cNvSpPr>
            <a:spLocks noGrp="1"/>
          </p:cNvSpPr>
          <p:nvPr>
            <p:ph type="body" sz="quarter" idx="22" hasCustomPrompt="1"/>
          </p:nvPr>
        </p:nvSpPr>
        <p:spPr>
          <a:xfrm>
            <a:off x="6096000" y="4724400"/>
            <a:ext cx="2819400" cy="685800"/>
          </a:xfrm>
        </p:spPr>
        <p:txBody>
          <a:bodyPr>
            <a:normAutofit/>
          </a:bodyPr>
          <a:lstStyle>
            <a:lvl1pPr>
              <a:buNone/>
              <a:defRPr sz="1100"/>
            </a:lvl1pPr>
          </a:lstStyle>
          <a:p>
            <a:pPr lvl="0"/>
            <a:r>
              <a:rPr lang="en-US" sz="1200" dirty="0" smtClean="0"/>
              <a:t>Place Text Here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SORDAC TEXT SLIDE BOTTOM COPY.JPG"/>
          <p:cNvPicPr>
            <a:picLocks noChangeAspect="1"/>
          </p:cNvPicPr>
          <p:nvPr userDrawn="1"/>
        </p:nvPicPr>
        <p:blipFill>
          <a:blip r:embed="rId9"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143001"/>
            <a:ext cx="8229600" cy="41910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8" r:id="rId7"/>
  </p:sldLayoutIdLst>
  <p:txStyles>
    <p:titleStyle>
      <a:lvl1pPr algn="l" defTabSz="914400" rtl="0" eaLnBrk="1" latinLnBrk="0" hangingPunct="1">
        <a:spcBef>
          <a:spcPct val="0"/>
        </a:spcBef>
        <a:buNone/>
        <a:defRPr sz="3600" b="1"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2400" b="1" kern="1200">
          <a:solidFill>
            <a:schemeClr val="tx1"/>
          </a:solidFill>
          <a:latin typeface="Corbel" pitchFamily="34" charset="0"/>
          <a:ea typeface="+mn-ea"/>
          <a:cs typeface="+mn-cs"/>
        </a:defRPr>
      </a:lvl1pPr>
      <a:lvl2pPr marL="742950" indent="-285750" algn="l" defTabSz="914400" rtl="0" eaLnBrk="1" latinLnBrk="0" hangingPunct="1">
        <a:spcBef>
          <a:spcPct val="20000"/>
        </a:spcBef>
        <a:buFont typeface="Arial" pitchFamily="34" charset="0"/>
        <a:buChar char="–"/>
        <a:defRPr sz="2200" b="1" kern="1200">
          <a:solidFill>
            <a:schemeClr val="tx1"/>
          </a:solidFill>
          <a:latin typeface="Corbel" pitchFamily="34" charset="0"/>
          <a:ea typeface="+mn-ea"/>
          <a:cs typeface="+mn-cs"/>
        </a:defRPr>
      </a:lvl2pPr>
      <a:lvl3pPr marL="1143000" indent="-228600" algn="l" defTabSz="914400" rtl="0" eaLnBrk="1" latinLnBrk="0" hangingPunct="1">
        <a:spcBef>
          <a:spcPct val="20000"/>
        </a:spcBef>
        <a:buFont typeface="Arial" pitchFamily="34" charset="0"/>
        <a:buChar char="•"/>
        <a:defRPr sz="2000" b="1" kern="1200">
          <a:solidFill>
            <a:schemeClr val="tx1"/>
          </a:solidFill>
          <a:latin typeface="Corbel" pitchFamily="34" charset="0"/>
          <a:ea typeface="+mn-ea"/>
          <a:cs typeface="+mn-cs"/>
        </a:defRPr>
      </a:lvl3pPr>
      <a:lvl4pPr marL="1600200" indent="-228600" algn="l" defTabSz="914400" rtl="0" eaLnBrk="1" latinLnBrk="0" hangingPunct="1">
        <a:spcBef>
          <a:spcPct val="20000"/>
        </a:spcBef>
        <a:buFont typeface="Arial" pitchFamily="34" charset="0"/>
        <a:buChar char="–"/>
        <a:defRPr sz="1800" b="1" kern="1200">
          <a:solidFill>
            <a:schemeClr val="tx1"/>
          </a:solidFill>
          <a:latin typeface="Corbel" pitchFamily="34" charset="0"/>
          <a:ea typeface="+mn-ea"/>
          <a:cs typeface="+mn-cs"/>
        </a:defRPr>
      </a:lvl4pPr>
      <a:lvl5pPr marL="2057400" indent="-228600" algn="l" defTabSz="914400" rtl="0" eaLnBrk="1" latinLnBrk="0" hangingPunct="1">
        <a:spcBef>
          <a:spcPct val="20000"/>
        </a:spcBef>
        <a:buFont typeface="Arial" pitchFamily="34" charset="0"/>
        <a:buChar char="»"/>
        <a:defRPr sz="1600" b="1" kern="1200">
          <a:solidFill>
            <a:schemeClr val="tx1"/>
          </a:solidFill>
          <a:latin typeface="Corbe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Christopher.Harrington@socom.mi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TILO@socom.mil" TargetMode="External"/><Relationship Id="rId2" Type="http://schemas.openxmlformats.org/officeDocument/2006/relationships/hyperlink" Target="mailto:Christopher.Harrington@socom.mi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Chris Harrington</a:t>
            </a:r>
            <a:endParaRPr lang="en-US" dirty="0"/>
          </a:p>
        </p:txBody>
      </p:sp>
      <p:sp>
        <p:nvSpPr>
          <p:cNvPr id="3" name="Text Placeholder 2"/>
          <p:cNvSpPr>
            <a:spLocks noGrp="1"/>
          </p:cNvSpPr>
          <p:nvPr>
            <p:ph type="body" sz="quarter" idx="11"/>
          </p:nvPr>
        </p:nvSpPr>
        <p:spPr>
          <a:xfrm>
            <a:off x="152400" y="3276600"/>
            <a:ext cx="8991600" cy="1524000"/>
          </a:xfrm>
        </p:spPr>
        <p:txBody>
          <a:bodyPr>
            <a:normAutofit fontScale="85000" lnSpcReduction="10000"/>
          </a:bodyPr>
          <a:lstStyle/>
          <a:p>
            <a:r>
              <a:rPr lang="en-US" dirty="0" smtClean="0"/>
              <a:t>Office of Small Business Programs</a:t>
            </a:r>
          </a:p>
          <a:p>
            <a:r>
              <a:rPr lang="en-US" dirty="0" smtClean="0"/>
              <a:t> &amp; Technical Industrial Liaison Office (TILO)</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Opportunities Cont.</a:t>
            </a:r>
            <a:endParaRPr lang="en-US" dirty="0"/>
          </a:p>
        </p:txBody>
      </p:sp>
      <p:sp>
        <p:nvSpPr>
          <p:cNvPr id="3" name="Content Placeholder 2"/>
          <p:cNvSpPr>
            <a:spLocks noGrp="1"/>
          </p:cNvSpPr>
          <p:nvPr>
            <p:ph idx="1"/>
          </p:nvPr>
        </p:nvSpPr>
        <p:spPr>
          <a:xfrm>
            <a:off x="457200" y="990600"/>
            <a:ext cx="8229600" cy="4343401"/>
          </a:xfrm>
        </p:spPr>
        <p:txBody>
          <a:bodyPr>
            <a:normAutofit/>
          </a:bodyPr>
          <a:lstStyle/>
          <a:p>
            <a:r>
              <a:rPr lang="en-US" dirty="0" smtClean="0"/>
              <a:t>Broad Agency Announcement</a:t>
            </a:r>
          </a:p>
          <a:p>
            <a:pPr lvl="1"/>
            <a:r>
              <a:rPr lang="en-US" dirty="0" smtClean="0"/>
              <a:t>Intelligence Systems</a:t>
            </a:r>
          </a:p>
          <a:p>
            <a:pPr lvl="1"/>
            <a:r>
              <a:rPr lang="en-US" dirty="0" smtClean="0"/>
              <a:t>MISO</a:t>
            </a:r>
          </a:p>
          <a:p>
            <a:pPr lvl="1"/>
            <a:r>
              <a:rPr lang="en-US" dirty="0" smtClean="0"/>
              <a:t>Special Reconnaissance, Surveillance &amp; Exploitation</a:t>
            </a:r>
          </a:p>
          <a:p>
            <a:pPr lvl="1">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Opportunities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Global Battlestaff and Programs Support</a:t>
            </a:r>
          </a:p>
          <a:p>
            <a:pPr lvl="1"/>
            <a:r>
              <a:rPr lang="en-US" dirty="0" smtClean="0"/>
              <a:t>Advisory and Assistance Services</a:t>
            </a:r>
          </a:p>
          <a:p>
            <a:pPr lvl="1"/>
            <a:r>
              <a:rPr lang="en-US" dirty="0" smtClean="0"/>
              <a:t>30% Small Business Mandate</a:t>
            </a:r>
          </a:p>
          <a:p>
            <a:pPr lvl="1"/>
            <a:r>
              <a:rPr lang="en-US" dirty="0" smtClean="0"/>
              <a:t>$1.5B IDIQ</a:t>
            </a:r>
          </a:p>
          <a:p>
            <a:pPr lvl="1"/>
            <a:r>
              <a:rPr lang="en-US" dirty="0" smtClean="0"/>
              <a:t>Jacobs, Booz-Allen, SRA, CACI</a:t>
            </a:r>
          </a:p>
          <a:p>
            <a:endParaRPr lang="en-US" dirty="0" smtClean="0"/>
          </a:p>
          <a:p>
            <a:r>
              <a:rPr lang="en-US" dirty="0" smtClean="0"/>
              <a:t>Special Operations Forces Information Technology Enterprise Contract</a:t>
            </a:r>
          </a:p>
          <a:p>
            <a:pPr lvl="1"/>
            <a:r>
              <a:rPr lang="en-US" dirty="0" smtClean="0"/>
              <a:t>Large IT Contract</a:t>
            </a:r>
          </a:p>
          <a:p>
            <a:pPr lvl="1"/>
            <a:r>
              <a:rPr lang="en-US" dirty="0" smtClean="0"/>
              <a:t>$3.5B IDIQ</a:t>
            </a:r>
          </a:p>
          <a:p>
            <a:pPr lvl="1"/>
            <a:r>
              <a:rPr lang="en-US" dirty="0" smtClean="0"/>
              <a:t>Numerous Contractors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Opportunities</a:t>
            </a:r>
            <a:endParaRPr lang="en-US" dirty="0"/>
          </a:p>
        </p:txBody>
      </p:sp>
      <p:sp>
        <p:nvSpPr>
          <p:cNvPr id="3" name="Content Placeholder 2"/>
          <p:cNvSpPr>
            <a:spLocks noGrp="1"/>
          </p:cNvSpPr>
          <p:nvPr>
            <p:ph idx="1"/>
          </p:nvPr>
        </p:nvSpPr>
        <p:spPr/>
        <p:txBody>
          <a:bodyPr/>
          <a:lstStyle/>
          <a:p>
            <a:r>
              <a:rPr lang="en-US" dirty="0" smtClean="0"/>
              <a:t>Special Operations Forces Support Activity</a:t>
            </a:r>
          </a:p>
          <a:p>
            <a:pPr lvl="1"/>
            <a:r>
              <a:rPr lang="en-US" dirty="0" smtClean="0"/>
              <a:t>Repair “Depot”</a:t>
            </a:r>
          </a:p>
          <a:p>
            <a:pPr lvl="1"/>
            <a:r>
              <a:rPr lang="en-US" dirty="0" smtClean="0"/>
              <a:t>$5B contract with Lockheed Martin</a:t>
            </a:r>
          </a:p>
          <a:p>
            <a:pPr lvl="1"/>
            <a:r>
              <a:rPr lang="en-US" dirty="0" smtClean="0"/>
              <a:t>25% Small Business Mandate</a:t>
            </a:r>
          </a:p>
          <a:p>
            <a:pPr lvl="1"/>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OSBP POCs</a:t>
            </a:r>
            <a:endParaRPr lang="en-US" dirty="0"/>
          </a:p>
        </p:txBody>
      </p:sp>
      <p:sp>
        <p:nvSpPr>
          <p:cNvPr id="3" name="Content Placeholder 2"/>
          <p:cNvSpPr>
            <a:spLocks noGrp="1"/>
          </p:cNvSpPr>
          <p:nvPr>
            <p:ph idx="1"/>
          </p:nvPr>
        </p:nvSpPr>
        <p:spPr/>
        <p:txBody>
          <a:bodyPr/>
          <a:lstStyle/>
          <a:p>
            <a:r>
              <a:rPr lang="en-US" dirty="0" smtClean="0"/>
              <a:t>Chris Harrington, Director, Small Business Programs	</a:t>
            </a:r>
          </a:p>
          <a:p>
            <a:pPr lvl="1"/>
            <a:r>
              <a:rPr lang="en-US" dirty="0" smtClean="0">
                <a:solidFill>
                  <a:srgbClr val="3333CC"/>
                </a:solidFill>
                <a:hlinkClick r:id="rId2"/>
              </a:rPr>
              <a:t>Christopher.Harrington@socom.mil</a:t>
            </a:r>
            <a:r>
              <a:rPr lang="en-US" dirty="0" smtClean="0"/>
              <a:t>		813-826-9475</a:t>
            </a:r>
          </a:p>
          <a:p>
            <a:endParaRPr lang="en-US" dirty="0" smtClean="0"/>
          </a:p>
          <a:p>
            <a:r>
              <a:rPr lang="en-US" dirty="0" smtClean="0"/>
              <a:t>Angela Mitchell, Small Business Administrator	</a:t>
            </a:r>
          </a:p>
          <a:p>
            <a:pPr lvl="1">
              <a:buNone/>
            </a:pPr>
            <a:r>
              <a:rPr lang="en-US" dirty="0" smtClean="0">
                <a:solidFill>
                  <a:srgbClr val="3333CC"/>
                </a:solidFill>
              </a:rPr>
              <a:t>					</a:t>
            </a:r>
            <a:r>
              <a:rPr lang="en-US" dirty="0" smtClean="0"/>
              <a:t>			813-826-7338</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1143000"/>
          </a:xfrm>
        </p:spPr>
        <p:txBody>
          <a:bodyPr/>
          <a:lstStyle/>
          <a:p>
            <a:r>
              <a:rPr lang="en-US" dirty="0" smtClean="0"/>
              <a:t>Contact Information</a:t>
            </a:r>
            <a:endParaRPr lang="en-US" dirty="0"/>
          </a:p>
        </p:txBody>
      </p:sp>
      <p:sp>
        <p:nvSpPr>
          <p:cNvPr id="3" name="Content Placeholder 2"/>
          <p:cNvSpPr>
            <a:spLocks noGrp="1"/>
          </p:cNvSpPr>
          <p:nvPr>
            <p:ph idx="1"/>
          </p:nvPr>
        </p:nvSpPr>
        <p:spPr>
          <a:xfrm>
            <a:off x="609599" y="914400"/>
            <a:ext cx="8153401" cy="5715000"/>
          </a:xfrm>
        </p:spPr>
        <p:txBody>
          <a:bodyPr/>
          <a:lstStyle/>
          <a:p>
            <a:pPr algn="ctr">
              <a:spcBef>
                <a:spcPts val="400"/>
              </a:spcBef>
              <a:buNone/>
            </a:pPr>
            <a:r>
              <a:rPr lang="en-US" dirty="0" smtClean="0"/>
              <a:t>Christopher Harrington, </a:t>
            </a:r>
          </a:p>
          <a:p>
            <a:pPr algn="ctr">
              <a:spcBef>
                <a:spcPts val="400"/>
              </a:spcBef>
              <a:buNone/>
            </a:pPr>
            <a:r>
              <a:rPr lang="en-US" dirty="0" smtClean="0"/>
              <a:t>Technology &amp; Industry Liaison Officer</a:t>
            </a:r>
          </a:p>
          <a:p>
            <a:pPr algn="ctr">
              <a:spcBef>
                <a:spcPts val="400"/>
              </a:spcBef>
              <a:buNone/>
            </a:pPr>
            <a:r>
              <a:rPr lang="en-US" dirty="0" smtClean="0"/>
              <a:t>Director, Office of Small Business Programs</a:t>
            </a:r>
          </a:p>
          <a:p>
            <a:pPr algn="ctr">
              <a:spcBef>
                <a:spcPts val="400"/>
              </a:spcBef>
              <a:buNone/>
            </a:pPr>
            <a:r>
              <a:rPr lang="en-US" dirty="0" smtClean="0">
                <a:hlinkClick r:id="rId2"/>
              </a:rPr>
              <a:t>Christopher.Harrington@socom.mil</a:t>
            </a:r>
            <a:endParaRPr lang="en-US" dirty="0" smtClean="0"/>
          </a:p>
          <a:p>
            <a:pPr algn="ctr">
              <a:spcBef>
                <a:spcPts val="400"/>
              </a:spcBef>
              <a:buNone/>
            </a:pPr>
            <a:r>
              <a:rPr lang="en-US" dirty="0" smtClean="0"/>
              <a:t>813-826-9475</a:t>
            </a:r>
          </a:p>
          <a:p>
            <a:pPr algn="ctr">
              <a:spcBef>
                <a:spcPts val="400"/>
              </a:spcBef>
              <a:buNone/>
            </a:pPr>
            <a:endParaRPr lang="en-US" dirty="0" smtClean="0"/>
          </a:p>
          <a:p>
            <a:pPr algn="ctr">
              <a:spcBef>
                <a:spcPts val="400"/>
              </a:spcBef>
              <a:buNone/>
            </a:pPr>
            <a:r>
              <a:rPr lang="en-US" dirty="0" smtClean="0"/>
              <a:t>Karin Fones</a:t>
            </a:r>
          </a:p>
          <a:p>
            <a:pPr algn="ctr">
              <a:spcBef>
                <a:spcPts val="400"/>
              </a:spcBef>
              <a:buNone/>
            </a:pPr>
            <a:r>
              <a:rPr lang="en-US" dirty="0" smtClean="0">
                <a:hlinkClick r:id="rId3"/>
              </a:rPr>
              <a:t>TILO@socom.mil</a:t>
            </a:r>
            <a:endParaRPr lang="en-US" dirty="0" smtClean="0"/>
          </a:p>
          <a:p>
            <a:pPr algn="ctr">
              <a:spcBef>
                <a:spcPts val="400"/>
              </a:spcBef>
              <a:buNone/>
            </a:pPr>
            <a:r>
              <a:rPr lang="en-US" dirty="0" smtClean="0"/>
              <a:t>813-826-9482</a:t>
            </a:r>
            <a:endParaRPr lang="en-US" dirty="0"/>
          </a:p>
        </p:txBody>
      </p:sp>
      <p:sp>
        <p:nvSpPr>
          <p:cNvPr id="4" name="Slide Number Placeholder 3"/>
          <p:cNvSpPr>
            <a:spLocks noGrp="1"/>
          </p:cNvSpPr>
          <p:nvPr>
            <p:ph type="sldNum" sz="quarter" idx="4294967295"/>
          </p:nvPr>
        </p:nvSpPr>
        <p:spPr>
          <a:xfrm>
            <a:off x="6934200" y="6534150"/>
            <a:ext cx="2133600" cy="476250"/>
          </a:xfrm>
          <a:prstGeom prst="rect">
            <a:avLst/>
          </a:prstGeom>
        </p:spPr>
        <p:txBody>
          <a:bodyPr/>
          <a:lstStyle/>
          <a:p>
            <a:pPr fontAlgn="base">
              <a:spcBef>
                <a:spcPct val="0"/>
              </a:spcBef>
              <a:spcAft>
                <a:spcPct val="0"/>
              </a:spcAft>
              <a:defRPr/>
            </a:pPr>
            <a:fld id="{692A3DB2-5908-4AC6-B13D-311EC5215454}" type="slidenum">
              <a:rPr lang="en-US" sz="1400" smtClean="0">
                <a:solidFill>
                  <a:srgbClr val="000000"/>
                </a:solidFill>
              </a:rPr>
              <a:pPr fontAlgn="base">
                <a:spcBef>
                  <a:spcPct val="0"/>
                </a:spcBef>
                <a:spcAft>
                  <a:spcPct val="0"/>
                </a:spcAft>
                <a:defRPr/>
              </a:pPr>
              <a:t>14</a:t>
            </a:fld>
            <a:endParaRPr lang="en-US" sz="1400"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95400" y="25400"/>
            <a:ext cx="6469743" cy="1143000"/>
          </a:xfrm>
        </p:spPr>
        <p:txBody>
          <a:bodyPr/>
          <a:lstStyle/>
          <a:p>
            <a:pPr algn="ctr"/>
            <a:r>
              <a:rPr lang="en-US" sz="3200" dirty="0" smtClean="0"/>
              <a:t>Small Business Importance </a:t>
            </a:r>
          </a:p>
        </p:txBody>
      </p:sp>
      <p:sp>
        <p:nvSpPr>
          <p:cNvPr id="6147" name="Rectangle 3"/>
          <p:cNvSpPr>
            <a:spLocks noGrp="1" noChangeArrowheads="1"/>
          </p:cNvSpPr>
          <p:nvPr>
            <p:ph type="body" idx="1"/>
          </p:nvPr>
        </p:nvSpPr>
        <p:spPr>
          <a:xfrm>
            <a:off x="290286" y="914400"/>
            <a:ext cx="8015514" cy="5602515"/>
          </a:xfrm>
        </p:spPr>
        <p:txBody>
          <a:bodyPr/>
          <a:lstStyle/>
          <a:p>
            <a:r>
              <a:rPr lang="en-US" b="0" dirty="0" smtClean="0"/>
              <a:t>“</a:t>
            </a:r>
            <a:r>
              <a:rPr lang="en-US" dirty="0" smtClean="0"/>
              <a:t>Small businesses </a:t>
            </a:r>
            <a:r>
              <a:rPr lang="en-US" b="0" dirty="0" smtClean="0"/>
              <a:t>create two out of every 		three jobs in this country.  So our recovery 		depends on them. </a:t>
            </a:r>
            <a:endParaRPr lang="en-US" dirty="0" smtClean="0"/>
          </a:p>
          <a:p>
            <a:pPr marL="0" indent="0">
              <a:buNone/>
            </a:pPr>
            <a:r>
              <a:rPr lang="en-US" b="0" dirty="0" smtClean="0"/>
              <a:t>And if we want to keep America moving forward, we need to keep investing in our small businesses.  This is, by the way, more important than just our economy.  It’s also about who we are as a people. ” </a:t>
            </a:r>
          </a:p>
          <a:p>
            <a:pPr marL="0" indent="0">
              <a:buNone/>
            </a:pPr>
            <a:r>
              <a:rPr lang="en-US" b="0" dirty="0" smtClean="0"/>
              <a:t>“Small businesses are </a:t>
            </a:r>
            <a:r>
              <a:rPr lang="en-US" dirty="0" smtClean="0"/>
              <a:t>the backbone of our economy</a:t>
            </a:r>
            <a:r>
              <a:rPr lang="en-US" b="0" dirty="0" smtClean="0"/>
              <a:t>.  They are </a:t>
            </a:r>
            <a:r>
              <a:rPr lang="en-US" dirty="0" smtClean="0"/>
              <a:t>central to our identity as a nation</a:t>
            </a:r>
            <a:r>
              <a:rPr lang="en-US" b="0" dirty="0" smtClean="0"/>
              <a:t>.”</a:t>
            </a:r>
          </a:p>
          <a:p>
            <a:pPr indent="6350" algn="ctr">
              <a:buNone/>
            </a:pPr>
            <a:r>
              <a:rPr lang="en-US" b="0" i="1" dirty="0" smtClean="0"/>
              <a:t>Remarks by the President on the Small Business Jobs Act </a:t>
            </a:r>
          </a:p>
          <a:p>
            <a:endParaRPr lang="en-US" dirty="0" smtClean="0"/>
          </a:p>
          <a:p>
            <a:endParaRPr lang="en-US" dirty="0" smtClean="0"/>
          </a:p>
          <a:p>
            <a:endParaRPr lang="en-US" dirty="0" smtClean="0"/>
          </a:p>
          <a:p>
            <a:endParaRPr lang="en-US" dirty="0" smtClean="0"/>
          </a:p>
        </p:txBody>
      </p:sp>
      <p:pic>
        <p:nvPicPr>
          <p:cNvPr id="4" name="Picture 3" descr="PresidentObama1.jpg"/>
          <p:cNvPicPr>
            <a:picLocks noChangeAspect="1"/>
          </p:cNvPicPr>
          <p:nvPr/>
        </p:nvPicPr>
        <p:blipFill>
          <a:blip r:embed="rId2" cstate="print"/>
          <a:stretch>
            <a:fillRect/>
          </a:stretch>
        </p:blipFill>
        <p:spPr>
          <a:xfrm>
            <a:off x="7355114" y="620485"/>
            <a:ext cx="1600200" cy="1600200"/>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r>
              <a:rPr lang="en-US" dirty="0" smtClean="0"/>
              <a:t>USSOCOM Mission</a:t>
            </a:r>
          </a:p>
          <a:p>
            <a:endParaRPr lang="en-US" dirty="0" smtClean="0"/>
          </a:p>
          <a:p>
            <a:r>
              <a:rPr lang="en-US" dirty="0" smtClean="0"/>
              <a:t>Small Business Overview</a:t>
            </a:r>
          </a:p>
          <a:p>
            <a:pPr>
              <a:buNone/>
            </a:pPr>
            <a:endParaRPr lang="en-US" dirty="0" smtClean="0"/>
          </a:p>
          <a:p>
            <a:r>
              <a:rPr lang="en-US" dirty="0" smtClean="0"/>
              <a:t>TILO Overview</a:t>
            </a:r>
          </a:p>
          <a:p>
            <a:endParaRPr lang="en-US" dirty="0" smtClean="0"/>
          </a:p>
          <a:p>
            <a:r>
              <a:rPr lang="en-US" dirty="0" smtClean="0"/>
              <a:t>Opportunities</a:t>
            </a:r>
          </a:p>
          <a:p>
            <a:pPr lvl="1">
              <a:buNone/>
            </a:pPr>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066800" y="25400"/>
            <a:ext cx="7785100" cy="1143000"/>
          </a:xfrm>
        </p:spPr>
        <p:txBody>
          <a:bodyPr/>
          <a:lstStyle/>
          <a:p>
            <a:pPr eaLnBrk="1" hangingPunct="1">
              <a:defRPr/>
            </a:pPr>
            <a:r>
              <a:rPr lang="en-US" sz="4000" i="1" dirty="0" smtClean="0">
                <a:effectLst>
                  <a:outerShdw blurRad="38100" dist="38100" dir="2700000" algn="tl">
                    <a:srgbClr val="000000">
                      <a:alpha val="43137"/>
                    </a:srgbClr>
                  </a:outerShdw>
                </a:effectLst>
              </a:rPr>
              <a:t>USSOCOM Mission</a:t>
            </a:r>
          </a:p>
        </p:txBody>
      </p:sp>
      <p:sp>
        <p:nvSpPr>
          <p:cNvPr id="21507" name="AutoShape 3"/>
          <p:cNvSpPr>
            <a:spLocks noGrp="1" noChangeArrowheads="1"/>
          </p:cNvSpPr>
          <p:nvPr>
            <p:ph type="body" idx="1"/>
          </p:nvPr>
        </p:nvSpPr>
        <p:spPr>
          <a:xfrm>
            <a:off x="533400" y="762000"/>
            <a:ext cx="8229600" cy="4495801"/>
          </a:xfrm>
          <a:prstGeom prst="flowChartAlternateProcess">
            <a:avLst/>
          </a:prstGeom>
        </p:spPr>
        <p:txBody>
          <a:bodyPr>
            <a:normAutofit/>
          </a:bodyPr>
          <a:lstStyle/>
          <a:p>
            <a:pPr eaLnBrk="1" hangingPunct="1"/>
            <a:r>
              <a:rPr lang="en-US" sz="2200" dirty="0" smtClean="0"/>
              <a:t>Provide fully capable Special Operations Forces to defend the United States and it interests. Synchronize Planning of Global Operations Against Terrorist Networks</a:t>
            </a:r>
          </a:p>
        </p:txBody>
      </p:sp>
      <p:sp>
        <p:nvSpPr>
          <p:cNvPr id="21508" name="AutoShape 4"/>
          <p:cNvSpPr>
            <a:spLocks noChangeArrowheads="1"/>
          </p:cNvSpPr>
          <p:nvPr/>
        </p:nvSpPr>
        <p:spPr bwMode="auto">
          <a:xfrm>
            <a:off x="381000" y="2362200"/>
            <a:ext cx="2514600" cy="1143000"/>
          </a:xfrm>
          <a:prstGeom prst="roundRect">
            <a:avLst>
              <a:gd name="adj" fmla="val 16667"/>
            </a:avLst>
          </a:prstGeom>
          <a:solidFill>
            <a:srgbClr val="FFCC99"/>
          </a:solidFill>
          <a:ln w="12700">
            <a:solidFill>
              <a:schemeClr val="tx1"/>
            </a:solidFill>
            <a:round/>
            <a:headEnd/>
            <a:tailEnd/>
          </a:ln>
        </p:spPr>
        <p:txBody>
          <a:bodyPr wrap="none" anchor="ctr"/>
          <a:lstStyle/>
          <a:p>
            <a:pPr algn="ctr" eaLnBrk="0" hangingPunct="0"/>
            <a:r>
              <a:rPr lang="en-US" sz="2000" b="1" dirty="0"/>
              <a:t>Deter, Disrupt and </a:t>
            </a:r>
          </a:p>
          <a:p>
            <a:pPr algn="ctr" eaLnBrk="0" hangingPunct="0"/>
            <a:r>
              <a:rPr lang="en-US" sz="2000" b="1" dirty="0"/>
              <a:t>Defeat Terrorist </a:t>
            </a:r>
          </a:p>
          <a:p>
            <a:pPr algn="ctr" eaLnBrk="0" hangingPunct="0"/>
            <a:r>
              <a:rPr lang="en-US" sz="2000" b="1" dirty="0"/>
              <a:t>Threats</a:t>
            </a:r>
          </a:p>
        </p:txBody>
      </p:sp>
      <p:sp>
        <p:nvSpPr>
          <p:cNvPr id="21509" name="AutoShape 5"/>
          <p:cNvSpPr>
            <a:spLocks noChangeArrowheads="1"/>
          </p:cNvSpPr>
          <p:nvPr/>
        </p:nvSpPr>
        <p:spPr bwMode="auto">
          <a:xfrm>
            <a:off x="3276600" y="2362200"/>
            <a:ext cx="2514600" cy="1143000"/>
          </a:xfrm>
          <a:prstGeom prst="roundRect">
            <a:avLst>
              <a:gd name="adj" fmla="val 16667"/>
            </a:avLst>
          </a:prstGeom>
          <a:solidFill>
            <a:srgbClr val="FFCC99"/>
          </a:solidFill>
          <a:ln w="12700">
            <a:solidFill>
              <a:schemeClr val="tx1"/>
            </a:solidFill>
            <a:round/>
            <a:headEnd/>
            <a:tailEnd/>
          </a:ln>
        </p:spPr>
        <p:txBody>
          <a:bodyPr wrap="none" anchor="ctr"/>
          <a:lstStyle/>
          <a:p>
            <a:pPr algn="ctr" eaLnBrk="0" hangingPunct="0"/>
            <a:r>
              <a:rPr lang="en-US" sz="2000" b="1" dirty="0"/>
              <a:t>Develop and </a:t>
            </a:r>
          </a:p>
          <a:p>
            <a:pPr algn="ctr" eaLnBrk="0" hangingPunct="0"/>
            <a:r>
              <a:rPr lang="en-US" sz="2000" b="1" dirty="0"/>
              <a:t>Support our </a:t>
            </a:r>
          </a:p>
          <a:p>
            <a:pPr algn="ctr" eaLnBrk="0" hangingPunct="0"/>
            <a:r>
              <a:rPr lang="en-US" sz="2000" b="1" dirty="0"/>
              <a:t>People &amp; Families</a:t>
            </a:r>
          </a:p>
        </p:txBody>
      </p:sp>
      <p:sp>
        <p:nvSpPr>
          <p:cNvPr id="21510" name="AutoShape 6"/>
          <p:cNvSpPr>
            <a:spLocks noChangeArrowheads="1"/>
          </p:cNvSpPr>
          <p:nvPr/>
        </p:nvSpPr>
        <p:spPr bwMode="auto">
          <a:xfrm>
            <a:off x="6210300" y="2362200"/>
            <a:ext cx="2514600" cy="1143000"/>
          </a:xfrm>
          <a:prstGeom prst="roundRect">
            <a:avLst>
              <a:gd name="adj" fmla="val 16667"/>
            </a:avLst>
          </a:prstGeom>
          <a:solidFill>
            <a:srgbClr val="FFCC99"/>
          </a:solidFill>
          <a:ln w="12700">
            <a:solidFill>
              <a:schemeClr val="tx1"/>
            </a:solidFill>
            <a:round/>
            <a:headEnd/>
            <a:tailEnd/>
          </a:ln>
        </p:spPr>
        <p:txBody>
          <a:bodyPr wrap="none" anchor="ctr"/>
          <a:lstStyle/>
          <a:p>
            <a:pPr algn="ctr" eaLnBrk="0" hangingPunct="0"/>
            <a:r>
              <a:rPr lang="en-US" sz="2000" b="1" dirty="0"/>
              <a:t>Sustain and </a:t>
            </a:r>
          </a:p>
          <a:p>
            <a:pPr algn="ctr" eaLnBrk="0" hangingPunct="0"/>
            <a:r>
              <a:rPr lang="en-US" sz="2000" b="1" dirty="0"/>
              <a:t>Modernize the Force</a:t>
            </a:r>
          </a:p>
        </p:txBody>
      </p:sp>
      <p:grpSp>
        <p:nvGrpSpPr>
          <p:cNvPr id="2" name="Group 7"/>
          <p:cNvGrpSpPr>
            <a:grpSpLocks/>
          </p:cNvGrpSpPr>
          <p:nvPr/>
        </p:nvGrpSpPr>
        <p:grpSpPr bwMode="auto">
          <a:xfrm>
            <a:off x="361950" y="3332162"/>
            <a:ext cx="2971800" cy="2078038"/>
            <a:chOff x="228" y="2688"/>
            <a:chExt cx="1872" cy="1309"/>
          </a:xfrm>
        </p:grpSpPr>
        <p:sp>
          <p:nvSpPr>
            <p:cNvPr id="21526" name="Line 8"/>
            <p:cNvSpPr>
              <a:spLocks noChangeShapeType="1"/>
            </p:cNvSpPr>
            <p:nvPr/>
          </p:nvSpPr>
          <p:spPr bwMode="auto">
            <a:xfrm>
              <a:off x="240" y="2688"/>
              <a:ext cx="0" cy="1020"/>
            </a:xfrm>
            <a:prstGeom prst="line">
              <a:avLst/>
            </a:prstGeom>
            <a:noFill/>
            <a:ln w="31750">
              <a:solidFill>
                <a:schemeClr val="tx1"/>
              </a:solidFill>
              <a:round/>
              <a:headEnd/>
              <a:tailEnd/>
            </a:ln>
          </p:spPr>
          <p:txBody>
            <a:bodyPr/>
            <a:lstStyle/>
            <a:p>
              <a:endParaRPr lang="en-US" dirty="0"/>
            </a:p>
          </p:txBody>
        </p:sp>
        <p:sp>
          <p:nvSpPr>
            <p:cNvPr id="21527" name="Line 9"/>
            <p:cNvSpPr>
              <a:spLocks noChangeShapeType="1"/>
            </p:cNvSpPr>
            <p:nvPr/>
          </p:nvSpPr>
          <p:spPr bwMode="auto">
            <a:xfrm>
              <a:off x="240" y="2991"/>
              <a:ext cx="492" cy="0"/>
            </a:xfrm>
            <a:prstGeom prst="line">
              <a:avLst/>
            </a:prstGeom>
            <a:noFill/>
            <a:ln w="31750">
              <a:solidFill>
                <a:schemeClr val="tx1"/>
              </a:solidFill>
              <a:round/>
              <a:headEnd/>
              <a:tailEnd type="triangle" w="med" len="med"/>
            </a:ln>
          </p:spPr>
          <p:txBody>
            <a:bodyPr/>
            <a:lstStyle/>
            <a:p>
              <a:endParaRPr lang="en-US" dirty="0"/>
            </a:p>
          </p:txBody>
        </p:sp>
        <p:sp>
          <p:nvSpPr>
            <p:cNvPr id="21528" name="Line 10"/>
            <p:cNvSpPr>
              <a:spLocks noChangeShapeType="1"/>
            </p:cNvSpPr>
            <p:nvPr/>
          </p:nvSpPr>
          <p:spPr bwMode="auto">
            <a:xfrm>
              <a:off x="252" y="3367"/>
              <a:ext cx="492" cy="0"/>
            </a:xfrm>
            <a:prstGeom prst="line">
              <a:avLst/>
            </a:prstGeom>
            <a:noFill/>
            <a:ln w="31750">
              <a:solidFill>
                <a:schemeClr val="tx1"/>
              </a:solidFill>
              <a:round/>
              <a:headEnd/>
              <a:tailEnd type="triangle" w="med" len="med"/>
            </a:ln>
          </p:spPr>
          <p:txBody>
            <a:bodyPr/>
            <a:lstStyle/>
            <a:p>
              <a:endParaRPr lang="en-US" dirty="0"/>
            </a:p>
          </p:txBody>
        </p:sp>
        <p:sp>
          <p:nvSpPr>
            <p:cNvPr id="21529" name="Line 11"/>
            <p:cNvSpPr>
              <a:spLocks noChangeShapeType="1"/>
            </p:cNvSpPr>
            <p:nvPr/>
          </p:nvSpPr>
          <p:spPr bwMode="auto">
            <a:xfrm>
              <a:off x="228" y="3720"/>
              <a:ext cx="492" cy="0"/>
            </a:xfrm>
            <a:prstGeom prst="line">
              <a:avLst/>
            </a:prstGeom>
            <a:noFill/>
            <a:ln w="31750">
              <a:solidFill>
                <a:schemeClr val="tx1"/>
              </a:solidFill>
              <a:round/>
              <a:headEnd/>
              <a:tailEnd type="triangle" w="med" len="med"/>
            </a:ln>
          </p:spPr>
          <p:txBody>
            <a:bodyPr/>
            <a:lstStyle/>
            <a:p>
              <a:endParaRPr lang="en-US" dirty="0"/>
            </a:p>
          </p:txBody>
        </p:sp>
        <p:sp>
          <p:nvSpPr>
            <p:cNvPr id="21530" name="Text Box 12"/>
            <p:cNvSpPr txBox="1">
              <a:spLocks noChangeArrowheads="1"/>
            </p:cNvSpPr>
            <p:nvPr/>
          </p:nvSpPr>
          <p:spPr bwMode="auto">
            <a:xfrm>
              <a:off x="708" y="2774"/>
              <a:ext cx="1392" cy="346"/>
            </a:xfrm>
            <a:prstGeom prst="rect">
              <a:avLst/>
            </a:prstGeom>
            <a:noFill/>
            <a:ln w="12700">
              <a:noFill/>
              <a:miter lim="800000"/>
              <a:headEnd/>
              <a:tailEnd/>
            </a:ln>
          </p:spPr>
          <p:txBody>
            <a:bodyPr>
              <a:spAutoFit/>
            </a:bodyPr>
            <a:lstStyle/>
            <a:p>
              <a:pPr eaLnBrk="0" hangingPunct="0">
                <a:spcBef>
                  <a:spcPct val="50000"/>
                </a:spcBef>
              </a:pPr>
              <a:r>
                <a:rPr lang="en-US" sz="1500" b="1" dirty="0"/>
                <a:t>Plan and Conduct Special Operations</a:t>
              </a:r>
            </a:p>
          </p:txBody>
        </p:sp>
        <p:sp>
          <p:nvSpPr>
            <p:cNvPr id="21531" name="Text Box 13"/>
            <p:cNvSpPr txBox="1">
              <a:spLocks noChangeArrowheads="1"/>
            </p:cNvSpPr>
            <p:nvPr/>
          </p:nvSpPr>
          <p:spPr bwMode="auto">
            <a:xfrm>
              <a:off x="708" y="3168"/>
              <a:ext cx="1392" cy="494"/>
            </a:xfrm>
            <a:prstGeom prst="rect">
              <a:avLst/>
            </a:prstGeom>
            <a:noFill/>
            <a:ln w="12700">
              <a:noFill/>
              <a:miter lim="800000"/>
              <a:headEnd/>
              <a:tailEnd/>
            </a:ln>
          </p:spPr>
          <p:txBody>
            <a:bodyPr>
              <a:spAutoFit/>
            </a:bodyPr>
            <a:lstStyle/>
            <a:p>
              <a:pPr eaLnBrk="0" hangingPunct="0">
                <a:spcBef>
                  <a:spcPct val="50000"/>
                </a:spcBef>
              </a:pPr>
              <a:r>
                <a:rPr lang="en-US" sz="1500" b="1" dirty="0"/>
                <a:t>Emphasize Persistent Culturally Attuned Engagement</a:t>
              </a:r>
            </a:p>
          </p:txBody>
        </p:sp>
        <p:sp>
          <p:nvSpPr>
            <p:cNvPr id="21532" name="Text Box 14"/>
            <p:cNvSpPr txBox="1">
              <a:spLocks noChangeArrowheads="1"/>
            </p:cNvSpPr>
            <p:nvPr/>
          </p:nvSpPr>
          <p:spPr bwMode="auto">
            <a:xfrm>
              <a:off x="696" y="3648"/>
              <a:ext cx="1392" cy="349"/>
            </a:xfrm>
            <a:prstGeom prst="rect">
              <a:avLst/>
            </a:prstGeom>
            <a:noFill/>
            <a:ln w="12700">
              <a:noFill/>
              <a:miter lim="800000"/>
              <a:headEnd/>
              <a:tailEnd/>
            </a:ln>
          </p:spPr>
          <p:txBody>
            <a:bodyPr>
              <a:spAutoFit/>
            </a:bodyPr>
            <a:lstStyle/>
            <a:p>
              <a:pPr eaLnBrk="0" hangingPunct="0">
                <a:spcBef>
                  <a:spcPct val="50000"/>
                </a:spcBef>
              </a:pPr>
              <a:r>
                <a:rPr lang="en-US" sz="1500" b="1" dirty="0"/>
                <a:t>Foster Interagency Cooperation</a:t>
              </a:r>
            </a:p>
          </p:txBody>
        </p:sp>
      </p:grpSp>
      <p:sp>
        <p:nvSpPr>
          <p:cNvPr id="21512" name="Line 15"/>
          <p:cNvSpPr>
            <a:spLocks noChangeShapeType="1"/>
          </p:cNvSpPr>
          <p:nvPr/>
        </p:nvSpPr>
        <p:spPr bwMode="auto">
          <a:xfrm>
            <a:off x="6210300" y="3352800"/>
            <a:ext cx="0" cy="1619250"/>
          </a:xfrm>
          <a:prstGeom prst="line">
            <a:avLst/>
          </a:prstGeom>
          <a:noFill/>
          <a:ln w="31750">
            <a:solidFill>
              <a:schemeClr val="tx1"/>
            </a:solidFill>
            <a:round/>
            <a:headEnd/>
            <a:tailEnd/>
          </a:ln>
        </p:spPr>
        <p:txBody>
          <a:bodyPr/>
          <a:lstStyle/>
          <a:p>
            <a:endParaRPr lang="en-US" dirty="0"/>
          </a:p>
        </p:txBody>
      </p:sp>
      <p:sp>
        <p:nvSpPr>
          <p:cNvPr id="21513" name="Line 16"/>
          <p:cNvSpPr>
            <a:spLocks noChangeShapeType="1"/>
          </p:cNvSpPr>
          <p:nvPr/>
        </p:nvSpPr>
        <p:spPr bwMode="auto">
          <a:xfrm>
            <a:off x="6210300" y="3833813"/>
            <a:ext cx="781050" cy="0"/>
          </a:xfrm>
          <a:prstGeom prst="line">
            <a:avLst/>
          </a:prstGeom>
          <a:noFill/>
          <a:ln w="31750">
            <a:solidFill>
              <a:schemeClr val="tx1"/>
            </a:solidFill>
            <a:round/>
            <a:headEnd/>
            <a:tailEnd type="triangle" w="med" len="med"/>
          </a:ln>
        </p:spPr>
        <p:txBody>
          <a:bodyPr/>
          <a:lstStyle/>
          <a:p>
            <a:endParaRPr lang="en-US" dirty="0"/>
          </a:p>
        </p:txBody>
      </p:sp>
      <p:sp>
        <p:nvSpPr>
          <p:cNvPr id="21514" name="Line 17"/>
          <p:cNvSpPr>
            <a:spLocks noChangeShapeType="1"/>
          </p:cNvSpPr>
          <p:nvPr/>
        </p:nvSpPr>
        <p:spPr bwMode="auto">
          <a:xfrm>
            <a:off x="6229350" y="4430713"/>
            <a:ext cx="781050" cy="0"/>
          </a:xfrm>
          <a:prstGeom prst="line">
            <a:avLst/>
          </a:prstGeom>
          <a:noFill/>
          <a:ln w="31750">
            <a:solidFill>
              <a:schemeClr val="tx1"/>
            </a:solidFill>
            <a:round/>
            <a:headEnd/>
            <a:tailEnd type="triangle" w="med" len="med"/>
          </a:ln>
        </p:spPr>
        <p:txBody>
          <a:bodyPr/>
          <a:lstStyle/>
          <a:p>
            <a:endParaRPr lang="en-US" dirty="0"/>
          </a:p>
        </p:txBody>
      </p:sp>
      <p:sp>
        <p:nvSpPr>
          <p:cNvPr id="21515" name="Line 18"/>
          <p:cNvSpPr>
            <a:spLocks noChangeShapeType="1"/>
          </p:cNvSpPr>
          <p:nvPr/>
        </p:nvSpPr>
        <p:spPr bwMode="auto">
          <a:xfrm>
            <a:off x="6191250" y="4991100"/>
            <a:ext cx="781050" cy="0"/>
          </a:xfrm>
          <a:prstGeom prst="line">
            <a:avLst/>
          </a:prstGeom>
          <a:noFill/>
          <a:ln w="31750">
            <a:solidFill>
              <a:schemeClr val="tx1"/>
            </a:solidFill>
            <a:round/>
            <a:headEnd/>
            <a:tailEnd type="triangle" w="med" len="med"/>
          </a:ln>
        </p:spPr>
        <p:txBody>
          <a:bodyPr/>
          <a:lstStyle/>
          <a:p>
            <a:endParaRPr lang="en-US" dirty="0"/>
          </a:p>
        </p:txBody>
      </p:sp>
      <p:sp>
        <p:nvSpPr>
          <p:cNvPr id="21516" name="Text Box 19"/>
          <p:cNvSpPr txBox="1">
            <a:spLocks noChangeArrowheads="1"/>
          </p:cNvSpPr>
          <p:nvPr/>
        </p:nvSpPr>
        <p:spPr bwMode="auto">
          <a:xfrm>
            <a:off x="6953250" y="3641725"/>
            <a:ext cx="2209800" cy="320675"/>
          </a:xfrm>
          <a:prstGeom prst="rect">
            <a:avLst/>
          </a:prstGeom>
          <a:noFill/>
          <a:ln w="12700">
            <a:noFill/>
            <a:miter lim="800000"/>
            <a:headEnd/>
            <a:tailEnd/>
          </a:ln>
        </p:spPr>
        <p:txBody>
          <a:bodyPr>
            <a:spAutoFit/>
          </a:bodyPr>
          <a:lstStyle/>
          <a:p>
            <a:pPr eaLnBrk="0" hangingPunct="0">
              <a:spcBef>
                <a:spcPct val="50000"/>
              </a:spcBef>
            </a:pPr>
            <a:r>
              <a:rPr lang="en-US" sz="1500" b="1" dirty="0"/>
              <a:t>Equip the Operator</a:t>
            </a:r>
          </a:p>
        </p:txBody>
      </p:sp>
      <p:sp>
        <p:nvSpPr>
          <p:cNvPr id="21517" name="Text Box 20"/>
          <p:cNvSpPr txBox="1">
            <a:spLocks noChangeArrowheads="1"/>
          </p:cNvSpPr>
          <p:nvPr/>
        </p:nvSpPr>
        <p:spPr bwMode="auto">
          <a:xfrm>
            <a:off x="6953250" y="4251325"/>
            <a:ext cx="2209800" cy="320675"/>
          </a:xfrm>
          <a:prstGeom prst="rect">
            <a:avLst/>
          </a:prstGeom>
          <a:noFill/>
          <a:ln w="12700">
            <a:noFill/>
            <a:miter lim="800000"/>
            <a:headEnd/>
            <a:tailEnd/>
          </a:ln>
        </p:spPr>
        <p:txBody>
          <a:bodyPr>
            <a:spAutoFit/>
          </a:bodyPr>
          <a:lstStyle/>
          <a:p>
            <a:pPr eaLnBrk="0" hangingPunct="0">
              <a:spcBef>
                <a:spcPct val="50000"/>
              </a:spcBef>
            </a:pPr>
            <a:r>
              <a:rPr lang="en-US" sz="1500" b="1" dirty="0"/>
              <a:t>Upgrade SOF Mobility</a:t>
            </a:r>
          </a:p>
        </p:txBody>
      </p:sp>
      <p:sp>
        <p:nvSpPr>
          <p:cNvPr id="21518" name="Text Box 21"/>
          <p:cNvSpPr txBox="1">
            <a:spLocks noChangeArrowheads="1"/>
          </p:cNvSpPr>
          <p:nvPr/>
        </p:nvSpPr>
        <p:spPr bwMode="auto">
          <a:xfrm>
            <a:off x="6934200" y="4784725"/>
            <a:ext cx="2209800" cy="320675"/>
          </a:xfrm>
          <a:prstGeom prst="rect">
            <a:avLst/>
          </a:prstGeom>
          <a:noFill/>
          <a:ln w="12700">
            <a:noFill/>
            <a:miter lim="800000"/>
            <a:headEnd/>
            <a:tailEnd/>
          </a:ln>
        </p:spPr>
        <p:txBody>
          <a:bodyPr>
            <a:spAutoFit/>
          </a:bodyPr>
          <a:lstStyle/>
          <a:p>
            <a:pPr eaLnBrk="0" hangingPunct="0">
              <a:spcBef>
                <a:spcPct val="50000"/>
              </a:spcBef>
            </a:pPr>
            <a:r>
              <a:rPr lang="en-US" sz="1500" b="1" dirty="0"/>
              <a:t>Obtain Persistent ISR</a:t>
            </a:r>
          </a:p>
        </p:txBody>
      </p:sp>
      <p:sp>
        <p:nvSpPr>
          <p:cNvPr id="21519" name="Line 22"/>
          <p:cNvSpPr>
            <a:spLocks noChangeShapeType="1"/>
          </p:cNvSpPr>
          <p:nvPr/>
        </p:nvSpPr>
        <p:spPr bwMode="auto">
          <a:xfrm>
            <a:off x="3295650" y="3390900"/>
            <a:ext cx="0" cy="1619250"/>
          </a:xfrm>
          <a:prstGeom prst="line">
            <a:avLst/>
          </a:prstGeom>
          <a:noFill/>
          <a:ln w="31750">
            <a:solidFill>
              <a:schemeClr val="tx1"/>
            </a:solidFill>
            <a:round/>
            <a:headEnd/>
            <a:tailEnd/>
          </a:ln>
        </p:spPr>
        <p:txBody>
          <a:bodyPr/>
          <a:lstStyle/>
          <a:p>
            <a:endParaRPr lang="en-US" dirty="0"/>
          </a:p>
        </p:txBody>
      </p:sp>
      <p:sp>
        <p:nvSpPr>
          <p:cNvPr id="21520" name="Line 23"/>
          <p:cNvSpPr>
            <a:spLocks noChangeShapeType="1"/>
          </p:cNvSpPr>
          <p:nvPr/>
        </p:nvSpPr>
        <p:spPr bwMode="auto">
          <a:xfrm>
            <a:off x="3295650" y="3871913"/>
            <a:ext cx="781050" cy="0"/>
          </a:xfrm>
          <a:prstGeom prst="line">
            <a:avLst/>
          </a:prstGeom>
          <a:noFill/>
          <a:ln w="31750">
            <a:solidFill>
              <a:schemeClr val="tx1"/>
            </a:solidFill>
            <a:round/>
            <a:headEnd/>
            <a:tailEnd type="triangle" w="med" len="med"/>
          </a:ln>
        </p:spPr>
        <p:txBody>
          <a:bodyPr/>
          <a:lstStyle/>
          <a:p>
            <a:endParaRPr lang="en-US" dirty="0"/>
          </a:p>
        </p:txBody>
      </p:sp>
      <p:sp>
        <p:nvSpPr>
          <p:cNvPr id="21521" name="Line 24"/>
          <p:cNvSpPr>
            <a:spLocks noChangeShapeType="1"/>
          </p:cNvSpPr>
          <p:nvPr/>
        </p:nvSpPr>
        <p:spPr bwMode="auto">
          <a:xfrm>
            <a:off x="3314700" y="4468813"/>
            <a:ext cx="781050" cy="0"/>
          </a:xfrm>
          <a:prstGeom prst="line">
            <a:avLst/>
          </a:prstGeom>
          <a:noFill/>
          <a:ln w="31750">
            <a:solidFill>
              <a:schemeClr val="tx1"/>
            </a:solidFill>
            <a:round/>
            <a:headEnd/>
            <a:tailEnd type="triangle" w="med" len="med"/>
          </a:ln>
        </p:spPr>
        <p:txBody>
          <a:bodyPr/>
          <a:lstStyle/>
          <a:p>
            <a:endParaRPr lang="en-US" dirty="0"/>
          </a:p>
        </p:txBody>
      </p:sp>
      <p:sp>
        <p:nvSpPr>
          <p:cNvPr id="21522" name="Line 25"/>
          <p:cNvSpPr>
            <a:spLocks noChangeShapeType="1"/>
          </p:cNvSpPr>
          <p:nvPr/>
        </p:nvSpPr>
        <p:spPr bwMode="auto">
          <a:xfrm>
            <a:off x="3276600" y="5029200"/>
            <a:ext cx="781050" cy="0"/>
          </a:xfrm>
          <a:prstGeom prst="line">
            <a:avLst/>
          </a:prstGeom>
          <a:noFill/>
          <a:ln w="31750">
            <a:solidFill>
              <a:schemeClr val="tx1"/>
            </a:solidFill>
            <a:round/>
            <a:headEnd/>
            <a:tailEnd type="triangle" w="med" len="med"/>
          </a:ln>
        </p:spPr>
        <p:txBody>
          <a:bodyPr/>
          <a:lstStyle/>
          <a:p>
            <a:endParaRPr lang="en-US" dirty="0"/>
          </a:p>
        </p:txBody>
      </p:sp>
      <p:sp>
        <p:nvSpPr>
          <p:cNvPr id="21523" name="Text Box 26"/>
          <p:cNvSpPr txBox="1">
            <a:spLocks noChangeArrowheads="1"/>
          </p:cNvSpPr>
          <p:nvPr/>
        </p:nvSpPr>
        <p:spPr bwMode="auto">
          <a:xfrm>
            <a:off x="4038600" y="3698875"/>
            <a:ext cx="2209800" cy="320675"/>
          </a:xfrm>
          <a:prstGeom prst="rect">
            <a:avLst/>
          </a:prstGeom>
          <a:noFill/>
          <a:ln w="12700">
            <a:noFill/>
            <a:miter lim="800000"/>
            <a:headEnd/>
            <a:tailEnd/>
          </a:ln>
        </p:spPr>
        <p:txBody>
          <a:bodyPr>
            <a:spAutoFit/>
          </a:bodyPr>
          <a:lstStyle/>
          <a:p>
            <a:pPr eaLnBrk="0" hangingPunct="0">
              <a:spcBef>
                <a:spcPct val="50000"/>
              </a:spcBef>
            </a:pPr>
            <a:r>
              <a:rPr lang="en-US" sz="1500" b="1" dirty="0"/>
              <a:t>Focus on Quality</a:t>
            </a:r>
          </a:p>
        </p:txBody>
      </p:sp>
      <p:sp>
        <p:nvSpPr>
          <p:cNvPr id="21524" name="Text Box 27"/>
          <p:cNvSpPr txBox="1">
            <a:spLocks noChangeArrowheads="1"/>
          </p:cNvSpPr>
          <p:nvPr/>
        </p:nvSpPr>
        <p:spPr bwMode="auto">
          <a:xfrm>
            <a:off x="4038600" y="4152900"/>
            <a:ext cx="2209800" cy="549275"/>
          </a:xfrm>
          <a:prstGeom prst="rect">
            <a:avLst/>
          </a:prstGeom>
          <a:noFill/>
          <a:ln w="12700">
            <a:noFill/>
            <a:miter lim="800000"/>
            <a:headEnd/>
            <a:tailEnd/>
          </a:ln>
        </p:spPr>
        <p:txBody>
          <a:bodyPr>
            <a:spAutoFit/>
          </a:bodyPr>
          <a:lstStyle/>
          <a:p>
            <a:pPr eaLnBrk="0" hangingPunct="0">
              <a:spcBef>
                <a:spcPct val="50000"/>
              </a:spcBef>
            </a:pPr>
            <a:r>
              <a:rPr lang="en-US" sz="1500" b="1" dirty="0"/>
              <a:t>Care for our People and Families</a:t>
            </a:r>
          </a:p>
        </p:txBody>
      </p:sp>
      <p:sp>
        <p:nvSpPr>
          <p:cNvPr id="21525" name="Text Box 28"/>
          <p:cNvSpPr txBox="1">
            <a:spLocks noChangeArrowheads="1"/>
          </p:cNvSpPr>
          <p:nvPr/>
        </p:nvSpPr>
        <p:spPr bwMode="auto">
          <a:xfrm>
            <a:off x="4019550" y="4725987"/>
            <a:ext cx="2305050" cy="549275"/>
          </a:xfrm>
          <a:prstGeom prst="rect">
            <a:avLst/>
          </a:prstGeom>
          <a:noFill/>
          <a:ln w="12700">
            <a:noFill/>
            <a:miter lim="800000"/>
            <a:headEnd/>
            <a:tailEnd/>
          </a:ln>
        </p:spPr>
        <p:txBody>
          <a:bodyPr>
            <a:spAutoFit/>
          </a:bodyPr>
          <a:lstStyle/>
          <a:p>
            <a:pPr eaLnBrk="0" hangingPunct="0">
              <a:spcBef>
                <a:spcPct val="50000"/>
              </a:spcBef>
            </a:pPr>
            <a:r>
              <a:rPr lang="en-US" sz="1500" b="1" dirty="0"/>
              <a:t>Train &amp; Educate the Joint Warrior /Diplomat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Business </a:t>
            </a:r>
            <a:endParaRPr lang="en-US" dirty="0"/>
          </a:p>
        </p:txBody>
      </p:sp>
      <p:sp>
        <p:nvSpPr>
          <p:cNvPr id="3" name="Content Placeholder 2"/>
          <p:cNvSpPr>
            <a:spLocks noGrp="1"/>
          </p:cNvSpPr>
          <p:nvPr>
            <p:ph idx="1"/>
          </p:nvPr>
        </p:nvSpPr>
        <p:spPr>
          <a:xfrm>
            <a:off x="457200" y="914400"/>
            <a:ext cx="8686800" cy="4419601"/>
          </a:xfrm>
        </p:spPr>
        <p:txBody>
          <a:bodyPr>
            <a:normAutofit fontScale="92500" lnSpcReduction="20000"/>
          </a:bodyPr>
          <a:lstStyle/>
          <a:p>
            <a:pPr marL="742950" lvl="1" indent="-285750">
              <a:spcBef>
                <a:spcPts val="0"/>
              </a:spcBef>
              <a:buSzPct val="105000"/>
              <a:buNone/>
              <a:defRPr/>
            </a:pPr>
            <a:endParaRPr lang="en-US" sz="1500" dirty="0" smtClean="0"/>
          </a:p>
          <a:p>
            <a:r>
              <a:rPr lang="en-US" dirty="0" smtClean="0"/>
              <a:t>Ensure Small Business is represented in acquisition strategy development</a:t>
            </a:r>
          </a:p>
          <a:p>
            <a:pPr lvl="1"/>
            <a:r>
              <a:rPr lang="en-US" sz="2600" dirty="0" smtClean="0"/>
              <a:t>Advocate (when appropriate for Small Business set asides)</a:t>
            </a:r>
          </a:p>
          <a:p>
            <a:endParaRPr lang="en-US" dirty="0" smtClean="0"/>
          </a:p>
          <a:p>
            <a:r>
              <a:rPr lang="en-US" dirty="0" smtClean="0"/>
              <a:t>Sits on Acquisition strategy panels</a:t>
            </a:r>
          </a:p>
          <a:p>
            <a:endParaRPr lang="en-US" dirty="0" smtClean="0"/>
          </a:p>
          <a:p>
            <a:r>
              <a:rPr lang="en-US" dirty="0" smtClean="0"/>
              <a:t>Reviews  subcontracting plans on major source selections</a:t>
            </a:r>
          </a:p>
          <a:p>
            <a:endParaRPr lang="en-US" dirty="0" smtClean="0"/>
          </a:p>
          <a:p>
            <a:r>
              <a:rPr lang="en-US" dirty="0" smtClean="0"/>
              <a:t>Performs market research to assist KOs, PMs, Engineers</a:t>
            </a:r>
          </a:p>
          <a:p>
            <a:endParaRPr lang="en-US" dirty="0" smtClean="0"/>
          </a:p>
          <a:p>
            <a:r>
              <a:rPr lang="en-US" dirty="0" smtClean="0"/>
              <a:t>Member of SORDAC Source Selection Advisory Council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Capability is #1</a:t>
            </a:r>
          </a:p>
          <a:p>
            <a:pPr lvl="1"/>
            <a:r>
              <a:rPr lang="en-US" dirty="0" smtClean="0"/>
              <a:t>What Do You Bring to the Table?</a:t>
            </a:r>
          </a:p>
          <a:p>
            <a:endParaRPr lang="en-US" dirty="0" smtClean="0"/>
          </a:p>
          <a:p>
            <a:r>
              <a:rPr lang="en-US" dirty="0" smtClean="0"/>
              <a:t>Past Performance</a:t>
            </a:r>
          </a:p>
          <a:p>
            <a:endParaRPr lang="en-US" dirty="0" smtClean="0"/>
          </a:p>
          <a:p>
            <a:r>
              <a:rPr lang="en-US" dirty="0" smtClean="0"/>
              <a:t>“Tickets” are Secondary at Best</a:t>
            </a:r>
            <a:endParaRPr lang="en-US" dirty="0"/>
          </a:p>
        </p:txBody>
      </p:sp>
      <p:sp>
        <p:nvSpPr>
          <p:cNvPr id="3" name="Title 2"/>
          <p:cNvSpPr>
            <a:spLocks noGrp="1"/>
          </p:cNvSpPr>
          <p:nvPr>
            <p:ph type="title"/>
          </p:nvPr>
        </p:nvSpPr>
        <p:spPr/>
        <p:txBody>
          <a:bodyPr>
            <a:normAutofit fontScale="90000"/>
          </a:bodyPr>
          <a:lstStyle/>
          <a:p>
            <a:r>
              <a:rPr lang="en-US" dirty="0" smtClean="0"/>
              <a:t>What Does OSBP Look For in Small Businesses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Read, Read, Read</a:t>
            </a:r>
          </a:p>
          <a:p>
            <a:endParaRPr lang="en-US" dirty="0" smtClean="0"/>
          </a:p>
          <a:p>
            <a:r>
              <a:rPr lang="en-US" dirty="0" smtClean="0"/>
              <a:t>Answer Sources Sought/Requests For Information</a:t>
            </a:r>
          </a:p>
          <a:p>
            <a:pPr>
              <a:buNone/>
            </a:pPr>
            <a:endParaRPr lang="en-US" dirty="0" smtClean="0"/>
          </a:p>
          <a:p>
            <a:r>
              <a:rPr lang="en-US" dirty="0" smtClean="0"/>
              <a:t>Know Your Capabilities</a:t>
            </a:r>
          </a:p>
          <a:p>
            <a:pPr lvl="1"/>
            <a:r>
              <a:rPr lang="en-US" dirty="0" smtClean="0"/>
              <a:t>Can’t be Everything to Everyone</a:t>
            </a:r>
          </a:p>
          <a:p>
            <a:endParaRPr lang="en-US" dirty="0" smtClean="0"/>
          </a:p>
          <a:p>
            <a:r>
              <a:rPr lang="en-US" dirty="0" smtClean="0"/>
              <a:t>PERFORM</a:t>
            </a:r>
            <a:endParaRPr lang="en-US" dirty="0"/>
          </a:p>
        </p:txBody>
      </p:sp>
      <p:sp>
        <p:nvSpPr>
          <p:cNvPr id="3" name="Title 2"/>
          <p:cNvSpPr>
            <a:spLocks noGrp="1"/>
          </p:cNvSpPr>
          <p:nvPr>
            <p:ph type="title"/>
          </p:nvPr>
        </p:nvSpPr>
        <p:spPr>
          <a:xfrm>
            <a:off x="457200" y="457200"/>
            <a:ext cx="8229600" cy="762000"/>
          </a:xfrm>
        </p:spPr>
        <p:txBody>
          <a:bodyPr>
            <a:normAutofit fontScale="90000"/>
          </a:bodyPr>
          <a:lstStyle/>
          <a:p>
            <a:r>
              <a:rPr lang="en-US" dirty="0" smtClean="0"/>
              <a:t>How You Can Help OSBP</a:t>
            </a:r>
            <a:br>
              <a:rPr lang="en-US" dirty="0" smtClean="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400"/>
            <a:ext cx="8305800" cy="1143000"/>
          </a:xfrm>
        </p:spPr>
        <p:txBody>
          <a:bodyPr/>
          <a:lstStyle/>
          <a:p>
            <a:r>
              <a:rPr lang="en-US" dirty="0" smtClean="0"/>
              <a:t>TILO Mission</a:t>
            </a:r>
            <a:endParaRPr lang="en-US" dirty="0"/>
          </a:p>
        </p:txBody>
      </p:sp>
      <p:sp>
        <p:nvSpPr>
          <p:cNvPr id="3" name="Content Placeholder 2"/>
          <p:cNvSpPr>
            <a:spLocks noGrp="1"/>
          </p:cNvSpPr>
          <p:nvPr>
            <p:ph idx="1"/>
          </p:nvPr>
        </p:nvSpPr>
        <p:spPr>
          <a:xfrm>
            <a:off x="304800" y="1219200"/>
            <a:ext cx="8534400" cy="5257800"/>
          </a:xfrm>
        </p:spPr>
        <p:txBody>
          <a:bodyPr/>
          <a:lstStyle/>
          <a:p>
            <a:r>
              <a:rPr lang="en-US" sz="2200" dirty="0" smtClean="0"/>
              <a:t>The primary contact for the command and industry, academia and other Government agencies to facilitate communications, connections and collaboration of SOF capabilities, ideas and solutions to command interest areas.</a:t>
            </a:r>
          </a:p>
          <a:p>
            <a:pPr lvl="1"/>
            <a:r>
              <a:rPr lang="en-US" sz="1800" b="0" dirty="0" smtClean="0"/>
              <a:t>Technical discussions, demonstrations, presentations and other events are conducted through the TILO to conduct market analysis, analysis of alternative solutions, and other decision making processes </a:t>
            </a:r>
          </a:p>
          <a:p>
            <a:pPr lvl="1"/>
            <a:r>
              <a:rPr lang="en-US" sz="1800" b="0" dirty="0" smtClean="0"/>
              <a:t>Industry is provided guidance, direction and assistance on how to conduct business with SOCOM  </a:t>
            </a:r>
          </a:p>
          <a:p>
            <a:pPr lvl="1"/>
            <a:r>
              <a:rPr lang="en-US" sz="1800" b="0" dirty="0" smtClean="0"/>
              <a:t>Receive and coordinate Unsolicited Proposals</a:t>
            </a:r>
          </a:p>
          <a:p>
            <a:pPr lvl="1"/>
            <a:r>
              <a:rPr lang="en-US" sz="1800" b="0" dirty="0" smtClean="0"/>
              <a:t>Receive and coordinate Cooperative Research And Development Agreements</a:t>
            </a:r>
          </a:p>
          <a:p>
            <a:pPr lvl="1"/>
            <a:r>
              <a:rPr lang="en-US" sz="1800" b="0" dirty="0" smtClean="0"/>
              <a:t>Support in the planning, coordinating and conducting Special Operations Forces Industry Conference, </a:t>
            </a:r>
            <a:r>
              <a:rPr lang="en-US" sz="1800" dirty="0" smtClean="0"/>
              <a:t>May 14-16 Tampa Convention Center</a:t>
            </a:r>
          </a:p>
          <a:p>
            <a:pPr lvl="1"/>
            <a:endParaRPr lang="en-US" sz="1800" dirty="0" smtClean="0"/>
          </a:p>
          <a:p>
            <a:pPr lvl="1"/>
            <a:endParaRPr lang="en-US" sz="1800" b="0" dirty="0"/>
          </a:p>
        </p:txBody>
      </p:sp>
      <p:sp>
        <p:nvSpPr>
          <p:cNvPr id="4" name="Slide Number Placeholder 3"/>
          <p:cNvSpPr>
            <a:spLocks noGrp="1"/>
          </p:cNvSpPr>
          <p:nvPr>
            <p:ph type="sldNum" sz="quarter" idx="4294967295"/>
          </p:nvPr>
        </p:nvSpPr>
        <p:spPr>
          <a:xfrm>
            <a:off x="6934200" y="6534150"/>
            <a:ext cx="2133600" cy="476250"/>
          </a:xfrm>
          <a:prstGeom prst="rect">
            <a:avLst/>
          </a:prstGeom>
        </p:spPr>
        <p:txBody>
          <a:bodyPr/>
          <a:lstStyle/>
          <a:p>
            <a:pPr fontAlgn="base">
              <a:spcBef>
                <a:spcPct val="0"/>
              </a:spcBef>
              <a:spcAft>
                <a:spcPct val="0"/>
              </a:spcAft>
              <a:defRPr/>
            </a:pPr>
            <a:fld id="{692A3DB2-5908-4AC6-B13D-311EC5215454}" type="slidenum">
              <a:rPr lang="en-US" sz="1400" smtClean="0">
                <a:solidFill>
                  <a:srgbClr val="000000"/>
                </a:solidFill>
              </a:rPr>
              <a:pPr fontAlgn="base">
                <a:spcBef>
                  <a:spcPct val="0"/>
                </a:spcBef>
                <a:spcAft>
                  <a:spcPct val="0"/>
                </a:spcAft>
                <a:defRPr/>
              </a:pPr>
              <a:t>8</a:t>
            </a:fld>
            <a:endParaRPr lang="en-US" sz="1400"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Opportunities</a:t>
            </a:r>
            <a:endParaRPr lang="en-US" dirty="0"/>
          </a:p>
        </p:txBody>
      </p:sp>
      <p:sp>
        <p:nvSpPr>
          <p:cNvPr id="3" name="Content Placeholder 2"/>
          <p:cNvSpPr>
            <a:spLocks noGrp="1"/>
          </p:cNvSpPr>
          <p:nvPr>
            <p:ph idx="1"/>
          </p:nvPr>
        </p:nvSpPr>
        <p:spPr/>
        <p:txBody>
          <a:bodyPr>
            <a:normAutofit/>
          </a:bodyPr>
          <a:lstStyle/>
          <a:p>
            <a:r>
              <a:rPr lang="en-US" dirty="0" smtClean="0"/>
              <a:t>Actionable Intelligence Contract</a:t>
            </a:r>
          </a:p>
          <a:p>
            <a:pPr lvl="1"/>
            <a:r>
              <a:rPr lang="en-US" dirty="0" smtClean="0"/>
              <a:t>SDVOSB set aside</a:t>
            </a:r>
          </a:p>
          <a:p>
            <a:pPr lvl="1"/>
            <a:r>
              <a:rPr lang="en-US" dirty="0" smtClean="0"/>
              <a:t>Approx $350M/250 FTEs</a:t>
            </a:r>
          </a:p>
          <a:p>
            <a:pPr lvl="1"/>
            <a:r>
              <a:rPr lang="en-US" dirty="0" smtClean="0"/>
              <a:t>Draft RFP May 13</a:t>
            </a:r>
          </a:p>
          <a:p>
            <a:pPr lvl="1"/>
            <a:r>
              <a:rPr lang="en-US" dirty="0" smtClean="0"/>
              <a:t>Formal RFP Aug 13</a:t>
            </a:r>
          </a:p>
          <a:p>
            <a:pPr lvl="1"/>
            <a:r>
              <a:rPr lang="en-US" dirty="0" smtClean="0"/>
              <a:t>Award Dec 13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ORDACCustom">
      <a:dk1>
        <a:sysClr val="windowText" lastClr="000000"/>
      </a:dk1>
      <a:lt1>
        <a:sysClr val="window" lastClr="FFFFFF"/>
      </a:lt1>
      <a:dk2>
        <a:srgbClr val="3F3F3F"/>
      </a:dk2>
      <a:lt2>
        <a:srgbClr val="EEECE1"/>
      </a:lt2>
      <a:accent1>
        <a:srgbClr val="000000"/>
      </a:accent1>
      <a:accent2>
        <a:srgbClr val="17365D"/>
      </a:accent2>
      <a:accent3>
        <a:srgbClr val="BFD4EF"/>
      </a:accent3>
      <a:accent4>
        <a:srgbClr val="7F7F7F"/>
      </a:accent4>
      <a:accent5>
        <a:srgbClr val="3F3F3F"/>
      </a:accent5>
      <a:accent6>
        <a:srgbClr val="FFFFFF"/>
      </a:accent6>
      <a:hlink>
        <a:srgbClr val="7F7F7F"/>
      </a:hlink>
      <a:folHlink>
        <a:srgbClr val="CBCBCB"/>
      </a:folHlink>
    </a:clrScheme>
    <a:fontScheme name="Custom 1">
      <a:majorFont>
        <a:latin typeface="Times New Roman"/>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Word Document" ma:contentTypeID="0x01010037BBD588AD8301489AB6D859DC065BED009F95264CB0ABA448A8F628CE8EEA7D08" ma:contentTypeVersion="2" ma:contentTypeDescription="" ma:contentTypeScope="" ma:versionID="1493c9454451f06d27446063b96f5c66">
  <xsd:schema xmlns:xsd="http://www.w3.org/2001/XMLSchema" xmlns:p="http://schemas.microsoft.com/office/2006/metadata/properties" targetNamespace="http://schemas.microsoft.com/office/2006/metadata/properties" ma:root="true" ma:fieldsID="db7b1361684df3461b7c28a04332edb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B7B988-9CEC-48D7-BD3F-D94B9B1DC9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32C216C-45AA-48FF-B823-DAD2A9CC2111}">
  <ds:schemaRefs>
    <ds:schemaRef ds:uri="http://schemas.microsoft.com/office/2006/metadata/properties"/>
  </ds:schemaRefs>
</ds:datastoreItem>
</file>

<file path=customXml/itemProps3.xml><?xml version="1.0" encoding="utf-8"?>
<ds:datastoreItem xmlns:ds="http://schemas.openxmlformats.org/officeDocument/2006/customXml" ds:itemID="{89B6AB6F-5298-46A6-8A95-0565E15C2A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524</TotalTime>
  <Words>470</Words>
  <Application>Microsoft Office PowerPoint</Application>
  <PresentationFormat>On-screen Show (4:3)</PresentationFormat>
  <Paragraphs>121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Small Business Importance </vt:lpstr>
      <vt:lpstr>Overview</vt:lpstr>
      <vt:lpstr>USSOCOM Mission</vt:lpstr>
      <vt:lpstr>Small Business </vt:lpstr>
      <vt:lpstr>What Does OSBP Look For in Small Businesses</vt:lpstr>
      <vt:lpstr>How You Can Help OSBP </vt:lpstr>
      <vt:lpstr>TILO Mission</vt:lpstr>
      <vt:lpstr>New Opportunities</vt:lpstr>
      <vt:lpstr>New Opportunities Cont.</vt:lpstr>
      <vt:lpstr>Existing Opportunities </vt:lpstr>
      <vt:lpstr>Existing Opportunities</vt:lpstr>
      <vt:lpstr>OSBP POCs</vt:lpstr>
      <vt:lpstr>Contact Information</vt:lpstr>
    </vt:vector>
  </TitlesOfParts>
  <Company>USSOCOM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julie.niehoff</dc:creator>
  <cp:lastModifiedBy>cbostic</cp:lastModifiedBy>
  <cp:revision>86</cp:revision>
  <dcterms:created xsi:type="dcterms:W3CDTF">2010-04-14T17:57:47Z</dcterms:created>
  <dcterms:modified xsi:type="dcterms:W3CDTF">2013-04-30T12:37:05Z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0x01010037BBD588AD8301489AB6D859DC065BED009F95264CB0ABA448A8F628CE8EEA7D08</vt:lpwstr>
  </property>
  <property fmtid="{D5CDD505-2E9C-101B-9397-08002B2CF9AE}" pid="3" name="NXPowerLiteLastOptimized">
    <vt:lpwstr>234333</vt:lpwstr>
  </property>
  <property fmtid="{D5CDD505-2E9C-101B-9397-08002B2CF9AE}" pid="4" name="NXPowerLiteVersion">
    <vt:lpwstr>D4.1.4</vt:lpwstr>
  </property>
</Properties>
</file>