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69" r:id="rId4"/>
  </p:sldMasterIdLst>
  <p:notesMasterIdLst>
    <p:notesMasterId r:id="rId20"/>
  </p:notesMasterIdLst>
  <p:handoutMasterIdLst>
    <p:handoutMasterId r:id="rId21"/>
  </p:handoutMasterIdLst>
  <p:sldIdLst>
    <p:sldId id="395" r:id="rId5"/>
    <p:sldId id="440" r:id="rId6"/>
    <p:sldId id="722" r:id="rId7"/>
    <p:sldId id="798" r:id="rId8"/>
    <p:sldId id="791" r:id="rId9"/>
    <p:sldId id="860" r:id="rId10"/>
    <p:sldId id="842" r:id="rId11"/>
    <p:sldId id="355" r:id="rId12"/>
    <p:sldId id="764" r:id="rId13"/>
    <p:sldId id="831" r:id="rId14"/>
    <p:sldId id="861" r:id="rId15"/>
    <p:sldId id="785" r:id="rId16"/>
    <p:sldId id="851" r:id="rId17"/>
    <p:sldId id="857" r:id="rId18"/>
    <p:sldId id="389" r:id="rId19"/>
  </p:sldIdLst>
  <p:sldSz cx="9144000" cy="6858000" type="screen4x3"/>
  <p:notesSz cx="6858000" cy="9144000"/>
  <p:custDataLst>
    <p:tags r:id="rId2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4EC2B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9482" autoAdjust="0"/>
    <p:restoredTop sz="93891" autoAdjust="0"/>
  </p:normalViewPr>
  <p:slideViewPr>
    <p:cSldViewPr>
      <p:cViewPr>
        <p:scale>
          <a:sx n="100" d="100"/>
          <a:sy n="100" d="100"/>
        </p:scale>
        <p:origin x="-72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37" d="100"/>
        <a:sy n="137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F5A2DF-8BB6-405B-8590-56050F0490E8}" type="datetimeFigureOut">
              <a:rPr lang="en-US" smtClean="0"/>
              <a:pPr/>
              <a:t>4/16/2013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F970CE-6BA4-4B7A-84A6-E85323CD636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3749524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2EC180-AC22-472A-BE77-4FA3D1E23F32}" type="datetimeFigureOut">
              <a:rPr lang="en-US" smtClean="0"/>
              <a:pPr/>
              <a:t>4/16/2013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84471B-FF78-49AD-9EA6-D3EDCECC4D9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49064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Examples: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Each agency has it’s own acquisition regulation, by statute – “agency procedures”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Many agencies have their own contracts for good and services that overlap other agencies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SOCOM buys services on a few large contracts – USAF buys some services on smaller (&lt;$10M) contracts one at a time.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4471B-FF78-49AD-9EA6-D3EDCECC4D9F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496933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463550" lvl="1" indent="-463550">
              <a:buClr>
                <a:srgbClr val="FF0000"/>
              </a:buClr>
              <a:buSzPct val="80000"/>
              <a:buFont typeface="Wingdings" pitchFamily="2" charset="2"/>
              <a:buChar char="Ø"/>
            </a:pPr>
            <a:r>
              <a:rPr lang="en-US" dirty="0" smtClean="0">
                <a:solidFill>
                  <a:srgbClr val="FFFF00"/>
                </a:solidFill>
                <a:latin typeface="Baskerville Old Face" pitchFamily="18" charset="0"/>
                <a:cs typeface="Times New Roman" pitchFamily="18" charset="0"/>
              </a:rPr>
              <a:t>Medical equipment and supplies– 423450, 423490, 446199, 334510, 339113</a:t>
            </a:r>
          </a:p>
          <a:p>
            <a:pPr marL="463550" lvl="1" indent="-463550">
              <a:buClr>
                <a:srgbClr val="FF0000"/>
              </a:buClr>
              <a:buSzPct val="80000"/>
              <a:buFont typeface="Wingdings" pitchFamily="2" charset="2"/>
              <a:buChar char="Ø"/>
            </a:pPr>
            <a:r>
              <a:rPr lang="en-US" dirty="0" smtClean="0">
                <a:solidFill>
                  <a:srgbClr val="FFFF00"/>
                </a:solidFill>
                <a:latin typeface="Baskerville Old Face" pitchFamily="18" charset="0"/>
                <a:cs typeface="Times New Roman" pitchFamily="18" charset="0"/>
              </a:rPr>
              <a:t>Computer Networking and security –541511, 541512, 541513, 518210, 541519</a:t>
            </a:r>
          </a:p>
          <a:p>
            <a:pPr marL="463550" lvl="1" indent="-463550">
              <a:buClr>
                <a:srgbClr val="FF0000"/>
              </a:buClr>
              <a:buSzPct val="80000"/>
              <a:buFont typeface="Wingdings" pitchFamily="2" charset="2"/>
              <a:buChar char="Ø"/>
            </a:pPr>
            <a:r>
              <a:rPr lang="en-US" dirty="0" smtClean="0">
                <a:solidFill>
                  <a:srgbClr val="FFFF00"/>
                </a:solidFill>
                <a:latin typeface="Baskerville Old Face" pitchFamily="18" charset="0"/>
                <a:cs typeface="Times New Roman" pitchFamily="18" charset="0"/>
              </a:rPr>
              <a:t>Biomedical research (541711, 541712, 541720)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4471B-FF78-49AD-9EA6-D3EDCECC4D9F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Program manager needs the contracting</a:t>
            </a:r>
            <a:r>
              <a:rPr lang="en-US" baseline="0" dirty="0" smtClean="0"/>
              <a:t> officer but is often frustrated by the need for documentation and ‘competition’. Contracting officer must SIGN the contract…</a:t>
            </a:r>
          </a:p>
          <a:p>
            <a:r>
              <a:rPr lang="en-US" baseline="0" dirty="0" smtClean="0"/>
              <a:t>Contracting officer ‘supports’ the PM, but they are often adversarial if the PM doesn’t want to document the process – or wants to award circumvent competition.</a:t>
            </a:r>
          </a:p>
          <a:p>
            <a:r>
              <a:rPr lang="en-US" baseline="0" dirty="0" smtClean="0"/>
              <a:t>COTR supports PM – and is sometimes the PM also on smaller efforts. Is often a mix between being document focused and mission focused…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4471B-FF78-49AD-9EA6-D3EDCECC4D9F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060885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FAR 52.219-14</a:t>
            </a:r>
          </a:p>
          <a:p>
            <a:endParaRPr lang="en-US" dirty="0" smtClean="0"/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By submission of an offer and execution of a contract, the Offeror/Contractor agrees that in performance of the contract in the case of a contract for --</a:t>
            </a:r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(1)</a:t>
            </a:r>
            <a:r>
              <a:rPr lang="en-US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Services (except construction).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At least 50 percent of the cost of contract performance incurred for personnel shall be expended for employees of the concern.</a:t>
            </a:r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(2)</a:t>
            </a:r>
            <a:r>
              <a:rPr lang="en-US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Supplies (other than procurement from a non-manufacturer of such supplies).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The concern shall perform work for at least 50 percent of the cost of manufacturing the supplies, not including the cost of materials.</a:t>
            </a:r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(3)</a:t>
            </a:r>
            <a:r>
              <a:rPr lang="en-US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General construction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The concern will perform at least 15 percent of the cost of the contract, not including the cost of materials, with its own employees.</a:t>
            </a:r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(4)</a:t>
            </a:r>
            <a:r>
              <a:rPr lang="en-US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Construction by special trade contractors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The concern will perform at least 25 percent of the cost of the contract, not including the cost of materials, with its own employees.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4471B-FF78-49AD-9EA6-D3EDCECC4D9F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350443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C8F26-7EE9-4A1B-9727-0DF19A90AAA8}" type="datetime1">
              <a:rPr lang="en-US" smtClean="0"/>
              <a:pPr/>
              <a:t>4/16/2013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71321-B3DD-4972-98B7-6160E6D111A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52FCE-B3B5-4552-92F1-033ADDD98F29}" type="datetime1">
              <a:rPr lang="en-US" smtClean="0"/>
              <a:pPr/>
              <a:t>4/16/2013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71321-B3DD-4972-98B7-6160E6D111A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C6810-E729-448E-A3D0-42F0E30EDEBF}" type="datetime1">
              <a:rPr lang="en-US" smtClean="0"/>
              <a:pPr/>
              <a:t>4/16/2013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71321-B3DD-4972-98B7-6160E6D111A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8AE55-DCAB-44C3-B639-D7B6ACAED134}" type="datetime1">
              <a:rPr lang="en-US" smtClean="0"/>
              <a:pPr/>
              <a:t>4/16/2013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14971321-B3DD-4972-98B7-6160E6D111A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BB2D8-F361-455F-A8CC-51359A0AA476}" type="datetime1">
              <a:rPr lang="en-US" smtClean="0"/>
              <a:pPr/>
              <a:t>4/16/2013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71321-B3DD-4972-98B7-6160E6D111A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42192-5235-478D-89D7-C5E09C9F4579}" type="datetime1">
              <a:rPr lang="en-US" smtClean="0"/>
              <a:pPr/>
              <a:t>4/16/2013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71321-B3DD-4972-98B7-6160E6D111A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D74EE-73E9-4CA2-AE24-D36240766C0B}" type="datetime1">
              <a:rPr lang="en-US" smtClean="0"/>
              <a:pPr/>
              <a:t>4/16/2013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71321-B3DD-4972-98B7-6160E6D111A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ABE28-F65F-40D6-942D-58054BE24942}" type="datetime1">
              <a:rPr lang="en-US" smtClean="0"/>
              <a:pPr/>
              <a:t>4/16/2013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71321-B3DD-4972-98B7-6160E6D111A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5D5AA-A758-413B-ACD6-DA9BD761C842}" type="datetime1">
              <a:rPr lang="en-US" smtClean="0"/>
              <a:pPr/>
              <a:t>4/16/2013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71321-B3DD-4972-98B7-6160E6D111A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2F602-3E6A-4BBC-8FB5-2744B26F76C8}" type="datetime1">
              <a:rPr lang="en-US" smtClean="0"/>
              <a:pPr/>
              <a:t>4/16/2013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71321-B3DD-4972-98B7-6160E6D111A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BCBCB"/>
            </a:gs>
            <a:gs pos="6000">
              <a:srgbClr val="002060">
                <a:alpha val="58000"/>
              </a:srgbClr>
            </a:gs>
            <a:gs pos="43000">
              <a:srgbClr val="FFFFFF"/>
            </a:gs>
            <a:gs pos="91000">
              <a:srgbClr val="B2B2B2"/>
            </a:gs>
            <a:gs pos="100000">
              <a:srgbClr val="777777"/>
            </a:gs>
            <a:gs pos="100000">
              <a:srgbClr val="EAEAEA"/>
            </a:gs>
          </a:gsLst>
          <a:lin ang="81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87256F3A-5599-468D-A82F-0ACE905B615C}" type="datetime1">
              <a:rPr lang="en-US" smtClean="0"/>
              <a:pPr/>
              <a:t>4/16/2013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4971321-B3DD-4972-98B7-6160E6D111A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70" r:id="rId1"/>
    <p:sldLayoutId id="2147483871" r:id="rId2"/>
    <p:sldLayoutId id="2147483872" r:id="rId3"/>
    <p:sldLayoutId id="2147483873" r:id="rId4"/>
    <p:sldLayoutId id="2147483874" r:id="rId5"/>
    <p:sldLayoutId id="2147483875" r:id="rId6"/>
    <p:sldLayoutId id="2147483876" r:id="rId7"/>
    <p:sldLayoutId id="2147483877" r:id="rId8"/>
    <p:sldLayoutId id="2147483878" r:id="rId9"/>
    <p:sldLayoutId id="2147483879" r:id="rId10"/>
    <p:sldLayoutId id="2147483880" r:id="rId11"/>
  </p:sldLayoutIdLst>
  <p:hf hdr="0" dt="0"/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609600" y="1905000"/>
            <a:ext cx="8229600" cy="0"/>
          </a:xfrm>
          <a:prstGeom prst="line">
            <a:avLst/>
          </a:prstGeom>
          <a:ln w="57150">
            <a:solidFill>
              <a:srgbClr val="C00000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429000" y="5257800"/>
            <a:ext cx="55626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000" b="1" i="1" dirty="0" smtClean="0">
                <a:solidFill>
                  <a:schemeClr val="bg1"/>
                </a:solidFill>
                <a:latin typeface="Garamond" pitchFamily="18" charset="0"/>
              </a:rPr>
              <a:t>Kevin M Jans</a:t>
            </a:r>
          </a:p>
          <a:p>
            <a:pPr algn="r"/>
            <a:r>
              <a:rPr lang="en-US" sz="2000" b="1" dirty="0" smtClean="0">
                <a:solidFill>
                  <a:schemeClr val="bg1"/>
                </a:solidFill>
                <a:latin typeface="Garamond" pitchFamily="18" charset="0"/>
              </a:rPr>
              <a:t>President</a:t>
            </a:r>
          </a:p>
          <a:p>
            <a:pPr algn="r"/>
            <a:r>
              <a:rPr lang="en-US" sz="2000" b="1" dirty="0" smtClean="0">
                <a:solidFill>
                  <a:schemeClr val="bg1"/>
                </a:solidFill>
                <a:latin typeface="Garamond" pitchFamily="18" charset="0"/>
              </a:rPr>
              <a:t>Prior US Government Contracting Officer</a:t>
            </a:r>
          </a:p>
          <a:p>
            <a:pPr algn="r"/>
            <a:r>
              <a:rPr lang="en-US" sz="2000" b="1" dirty="0" smtClean="0">
                <a:solidFill>
                  <a:schemeClr val="bg1"/>
                </a:solidFill>
                <a:latin typeface="Garamond" pitchFamily="18" charset="0"/>
              </a:rPr>
              <a:t>Skyway Acquisition Solutions, LLC</a:t>
            </a:r>
            <a:endParaRPr lang="en-US" sz="2000" b="1" dirty="0">
              <a:solidFill>
                <a:schemeClr val="bg1"/>
              </a:solidFill>
              <a:latin typeface="Garamond" pitchFamily="18" charset="0"/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457200" y="2819400"/>
            <a:ext cx="8229600" cy="1676400"/>
          </a:xfrm>
          <a:prstGeom prst="rect">
            <a:avLst/>
          </a:prstGeom>
        </p:spPr>
        <p:txBody>
          <a:bodyPr vert="horz" lIns="45720" rIns="45720" anchor="t">
            <a:norm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/>
                <a:latin typeface="Copperplate Gothic Bold" pitchFamily="34" charset="0"/>
                <a:ea typeface="+mj-ea"/>
                <a:cs typeface="+mj-cs"/>
              </a:rPr>
              <a:t>Marketing to the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/>
                <a:latin typeface="Copperplate Gothic Bold" pitchFamily="34" charset="0"/>
                <a:ea typeface="+mj-ea"/>
                <a:cs typeface="+mj-cs"/>
              </a:rPr>
              <a:t>US Government</a:t>
            </a:r>
            <a:endParaRPr lang="en-US" sz="4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effectLst/>
              <a:latin typeface="Copperplate Gothic Bold" pitchFamily="34" charset="0"/>
              <a:ea typeface="+mj-ea"/>
              <a:cs typeface="+mj-cs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0" y="0"/>
            <a:ext cx="9105220" cy="1440873"/>
            <a:chOff x="38780" y="1219200"/>
            <a:chExt cx="9105220" cy="1668379"/>
          </a:xfrm>
        </p:grpSpPr>
        <p:sp>
          <p:nvSpPr>
            <p:cNvPr id="12" name="Title 1"/>
            <p:cNvSpPr txBox="1">
              <a:spLocks/>
            </p:cNvSpPr>
            <p:nvPr/>
          </p:nvSpPr>
          <p:spPr>
            <a:xfrm>
              <a:off x="38780" y="1219200"/>
              <a:ext cx="9105220" cy="161338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914400" algn="l"/>
                  <a:tab pos="1309688" algn="l"/>
                </a:tabLst>
                <a:defRPr/>
              </a:pPr>
              <a:endParaRPr kumimoji="0" lang="en-US" sz="2000" u="none" strike="noStrike" kern="1200" cap="none" spc="0" normalizeH="0" baseline="0" noProof="0" dirty="0">
                <a:ln w="3175">
                  <a:solidFill>
                    <a:schemeClr val="tx1">
                      <a:lumMod val="65000"/>
                    </a:schemeClr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Copperplate Gothic Bold" pitchFamily="34" charset="0"/>
                <a:ea typeface="+mj-ea"/>
                <a:cs typeface="+mj-cs"/>
              </a:endParaRPr>
            </a:p>
          </p:txBody>
        </p:sp>
        <p:sp>
          <p:nvSpPr>
            <p:cNvPr id="13" name="Subtitle 2"/>
            <p:cNvSpPr txBox="1">
              <a:spLocks/>
            </p:cNvSpPr>
            <p:nvPr/>
          </p:nvSpPr>
          <p:spPr>
            <a:xfrm>
              <a:off x="2553380" y="2277979"/>
              <a:ext cx="6400800" cy="609600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endPara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orgia" pitchFamily="18" charset="0"/>
              </a:endParaRPr>
            </a:p>
          </p:txBody>
        </p:sp>
      </p:grpSp>
      <p:cxnSp>
        <p:nvCxnSpPr>
          <p:cNvPr id="20" name="Straight Connector 19"/>
          <p:cNvCxnSpPr/>
          <p:nvPr/>
        </p:nvCxnSpPr>
        <p:spPr>
          <a:xfrm>
            <a:off x="609600" y="5105400"/>
            <a:ext cx="8229600" cy="0"/>
          </a:xfrm>
          <a:prstGeom prst="line">
            <a:avLst/>
          </a:prstGeom>
          <a:ln w="57150">
            <a:solidFill>
              <a:srgbClr val="C00000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9600" y="512623"/>
            <a:ext cx="1905000" cy="956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28527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447800"/>
            <a:ext cx="8763000" cy="5029200"/>
          </a:xfrm>
        </p:spPr>
        <p:txBody>
          <a:bodyPr>
            <a:normAutofit lnSpcReduction="10000"/>
          </a:bodyPr>
          <a:lstStyle/>
          <a:p>
            <a:pPr>
              <a:buClr>
                <a:srgbClr val="C00000"/>
              </a:buClr>
              <a:buSzPct val="100000"/>
              <a:buFont typeface="Wingdings" pitchFamily="2" charset="2"/>
              <a:buChar char="Ø"/>
            </a:pPr>
            <a:r>
              <a:rPr lang="en-US" dirty="0" smtClean="0">
                <a:solidFill>
                  <a:schemeClr val="bg1"/>
                </a:solidFill>
                <a:latin typeface="Baskerville Old Face" pitchFamily="18" charset="0"/>
              </a:rPr>
              <a:t>Program Manager (PM)</a:t>
            </a:r>
          </a:p>
          <a:p>
            <a:pPr lvl="1">
              <a:buClr>
                <a:srgbClr val="C00000"/>
              </a:buClr>
              <a:buSzPct val="100000"/>
              <a:buFont typeface="Wingdings" pitchFamily="2" charset="2"/>
              <a:buChar char="Ø"/>
            </a:pPr>
            <a:r>
              <a:rPr lang="en-US" dirty="0">
                <a:solidFill>
                  <a:schemeClr val="bg1"/>
                </a:solidFill>
                <a:latin typeface="Baskerville Old Face" pitchFamily="18" charset="0"/>
              </a:rPr>
              <a:t>The end </a:t>
            </a:r>
            <a:r>
              <a:rPr lang="en-US" dirty="0" smtClean="0">
                <a:solidFill>
                  <a:schemeClr val="bg1"/>
                </a:solidFill>
                <a:latin typeface="Baskerville Old Face" pitchFamily="18" charset="0"/>
              </a:rPr>
              <a:t>customer. Is or represents the “user”</a:t>
            </a:r>
          </a:p>
          <a:p>
            <a:pPr lvl="1">
              <a:buClr>
                <a:srgbClr val="C00000"/>
              </a:buClr>
              <a:buSzPct val="100000"/>
              <a:buFont typeface="Wingdings" pitchFamily="2" charset="2"/>
              <a:buChar char="Ø"/>
            </a:pPr>
            <a:r>
              <a:rPr lang="en-US" dirty="0" smtClean="0">
                <a:solidFill>
                  <a:schemeClr val="bg1"/>
                </a:solidFill>
                <a:latin typeface="Baskerville Old Face" pitchFamily="18" charset="0"/>
              </a:rPr>
              <a:t>Interacts with industry for information (conferences, etc.)</a:t>
            </a:r>
          </a:p>
          <a:p>
            <a:pPr lvl="1">
              <a:buClr>
                <a:srgbClr val="C00000"/>
              </a:buClr>
              <a:buSzPct val="100000"/>
              <a:buFont typeface="Wingdings" pitchFamily="2" charset="2"/>
              <a:buChar char="Ø"/>
            </a:pPr>
            <a:r>
              <a:rPr lang="en-US" u="sng" dirty="0" smtClean="0">
                <a:solidFill>
                  <a:schemeClr val="bg1"/>
                </a:solidFill>
                <a:latin typeface="Baskerville Old Face" pitchFamily="18" charset="0"/>
              </a:rPr>
              <a:t>Focus</a:t>
            </a:r>
            <a:r>
              <a:rPr lang="en-US" dirty="0" smtClean="0">
                <a:solidFill>
                  <a:schemeClr val="bg1"/>
                </a:solidFill>
                <a:latin typeface="Baskerville Old Face" pitchFamily="18" charset="0"/>
              </a:rPr>
              <a:t>: market research, relationships, knowledge, solutions</a:t>
            </a:r>
          </a:p>
          <a:p>
            <a:pPr>
              <a:buClr>
                <a:srgbClr val="C00000"/>
              </a:buClr>
              <a:buSzPct val="100000"/>
              <a:buFont typeface="Wingdings" pitchFamily="2" charset="2"/>
              <a:buChar char="Ø"/>
            </a:pPr>
            <a:endParaRPr lang="en-US" sz="2000" dirty="0" smtClean="0">
              <a:solidFill>
                <a:schemeClr val="bg1"/>
              </a:solidFill>
              <a:latin typeface="Baskerville Old Face" pitchFamily="18" charset="0"/>
            </a:endParaRPr>
          </a:p>
          <a:p>
            <a:pPr>
              <a:buClr>
                <a:srgbClr val="C00000"/>
              </a:buClr>
              <a:buSzPct val="100000"/>
              <a:buFont typeface="Wingdings" pitchFamily="2" charset="2"/>
              <a:buChar char="Ø"/>
            </a:pPr>
            <a:r>
              <a:rPr lang="en-US" dirty="0" smtClean="0">
                <a:solidFill>
                  <a:schemeClr val="bg1"/>
                </a:solidFill>
                <a:latin typeface="Baskerville Old Face" pitchFamily="18" charset="0"/>
              </a:rPr>
              <a:t>Contracting Officer (CO or KO)</a:t>
            </a:r>
          </a:p>
          <a:p>
            <a:pPr lvl="1">
              <a:buClr>
                <a:srgbClr val="C00000"/>
              </a:buClr>
              <a:buSzPct val="100000"/>
              <a:buFont typeface="Wingdings" pitchFamily="2" charset="2"/>
              <a:buChar char="Ø"/>
            </a:pPr>
            <a:r>
              <a:rPr lang="en-US" dirty="0">
                <a:solidFill>
                  <a:schemeClr val="bg1"/>
                </a:solidFill>
                <a:latin typeface="Baskerville Old Face" pitchFamily="18" charset="0"/>
              </a:rPr>
              <a:t>Connect Customer with </a:t>
            </a:r>
            <a:r>
              <a:rPr lang="en-US" dirty="0" smtClean="0">
                <a:solidFill>
                  <a:schemeClr val="bg1"/>
                </a:solidFill>
                <a:latin typeface="Baskerville Old Face" pitchFamily="18" charset="0"/>
              </a:rPr>
              <a:t>Industry (manage business relationship)</a:t>
            </a:r>
          </a:p>
          <a:p>
            <a:pPr lvl="1">
              <a:buClr>
                <a:srgbClr val="C00000"/>
              </a:buClr>
              <a:buSzPct val="100000"/>
              <a:buFont typeface="Wingdings" pitchFamily="2" charset="2"/>
              <a:buChar char="Ø"/>
            </a:pPr>
            <a:r>
              <a:rPr lang="en-US" dirty="0" smtClean="0">
                <a:solidFill>
                  <a:schemeClr val="bg1"/>
                </a:solidFill>
                <a:latin typeface="Baskerville Old Face" pitchFamily="18" charset="0"/>
              </a:rPr>
              <a:t>Determine </a:t>
            </a:r>
            <a:r>
              <a:rPr lang="en-US" dirty="0">
                <a:solidFill>
                  <a:schemeClr val="bg1"/>
                </a:solidFill>
                <a:latin typeface="Baskerville Old Face" pitchFamily="18" charset="0"/>
              </a:rPr>
              <a:t>/ approve acquisition </a:t>
            </a:r>
            <a:r>
              <a:rPr lang="en-US" dirty="0" smtClean="0">
                <a:solidFill>
                  <a:schemeClr val="bg1"/>
                </a:solidFill>
                <a:latin typeface="Baskerville Old Face" pitchFamily="18" charset="0"/>
              </a:rPr>
              <a:t>strategy</a:t>
            </a:r>
            <a:endParaRPr lang="en-US" dirty="0">
              <a:solidFill>
                <a:schemeClr val="bg1"/>
              </a:solidFill>
              <a:latin typeface="Baskerville Old Face" pitchFamily="18" charset="0"/>
            </a:endParaRPr>
          </a:p>
          <a:p>
            <a:pPr lvl="1">
              <a:buClr>
                <a:srgbClr val="C00000"/>
              </a:buClr>
              <a:buSzPct val="100000"/>
              <a:buFont typeface="Wingdings" pitchFamily="2" charset="2"/>
              <a:buChar char="Ø"/>
            </a:pPr>
            <a:r>
              <a:rPr lang="en-US" dirty="0">
                <a:solidFill>
                  <a:schemeClr val="bg1"/>
                </a:solidFill>
                <a:latin typeface="Baskerville Old Face" pitchFamily="18" charset="0"/>
              </a:rPr>
              <a:t>Negotiate with offers </a:t>
            </a:r>
            <a:r>
              <a:rPr lang="en-US" dirty="0" smtClean="0">
                <a:solidFill>
                  <a:schemeClr val="bg1"/>
                </a:solidFill>
                <a:latin typeface="Baskerville Old Face" pitchFamily="18" charset="0"/>
              </a:rPr>
              <a:t>and is only one who can </a:t>
            </a:r>
            <a:r>
              <a:rPr lang="en-US" b="1" i="1" u="sng" dirty="0" smtClean="0">
                <a:solidFill>
                  <a:schemeClr val="bg1"/>
                </a:solidFill>
                <a:latin typeface="Baskerville Old Face" pitchFamily="18" charset="0"/>
              </a:rPr>
              <a:t>sign </a:t>
            </a:r>
            <a:r>
              <a:rPr lang="en-US" dirty="0" smtClean="0">
                <a:solidFill>
                  <a:schemeClr val="bg1"/>
                </a:solidFill>
                <a:latin typeface="Baskerville Old Face" pitchFamily="18" charset="0"/>
              </a:rPr>
              <a:t> </a:t>
            </a:r>
            <a:r>
              <a:rPr lang="en-US" dirty="0">
                <a:solidFill>
                  <a:schemeClr val="bg1"/>
                </a:solidFill>
                <a:latin typeface="Baskerville Old Face" pitchFamily="18" charset="0"/>
              </a:rPr>
              <a:t>the </a:t>
            </a:r>
            <a:r>
              <a:rPr lang="en-US" dirty="0" smtClean="0">
                <a:solidFill>
                  <a:schemeClr val="bg1"/>
                </a:solidFill>
                <a:latin typeface="Baskerville Old Face" pitchFamily="18" charset="0"/>
              </a:rPr>
              <a:t>contract</a:t>
            </a:r>
          </a:p>
          <a:p>
            <a:pPr lvl="1">
              <a:buClr>
                <a:srgbClr val="C00000"/>
              </a:buClr>
              <a:buSzPct val="100000"/>
              <a:buFont typeface="Wingdings" pitchFamily="2" charset="2"/>
              <a:buChar char="Ø"/>
            </a:pPr>
            <a:r>
              <a:rPr lang="en-US" u="sng" dirty="0" smtClean="0">
                <a:solidFill>
                  <a:schemeClr val="bg1"/>
                </a:solidFill>
                <a:latin typeface="Baskerville Old Face" pitchFamily="18" charset="0"/>
              </a:rPr>
              <a:t>Focus</a:t>
            </a:r>
            <a:r>
              <a:rPr lang="en-US" dirty="0" smtClean="0">
                <a:solidFill>
                  <a:schemeClr val="bg1"/>
                </a:solidFill>
                <a:latin typeface="Baskerville Old Face" pitchFamily="18" charset="0"/>
              </a:rPr>
              <a:t>: </a:t>
            </a:r>
            <a:r>
              <a:rPr lang="en-US" dirty="0" smtClean="0">
                <a:solidFill>
                  <a:schemeClr val="bg1"/>
                </a:solidFill>
                <a:latin typeface="Stencil" pitchFamily="82" charset="0"/>
              </a:rPr>
              <a:t>competition, process </a:t>
            </a:r>
            <a:r>
              <a:rPr lang="en-US" dirty="0" smtClean="0">
                <a:solidFill>
                  <a:schemeClr val="bg1"/>
                </a:solidFill>
                <a:latin typeface="Baskerville Old Face" pitchFamily="18" charset="0"/>
              </a:rPr>
              <a:t>and documentation</a:t>
            </a:r>
          </a:p>
          <a:p>
            <a:pPr lvl="1">
              <a:buClr>
                <a:srgbClr val="C00000"/>
              </a:buClr>
              <a:buSzPct val="100000"/>
              <a:buFont typeface="Wingdings" pitchFamily="2" charset="2"/>
              <a:buChar char="Ø"/>
            </a:pPr>
            <a:r>
              <a:rPr lang="en-US" dirty="0">
                <a:solidFill>
                  <a:schemeClr val="bg1"/>
                </a:solidFill>
                <a:latin typeface="Baskerville Old Face" pitchFamily="18" charset="0"/>
              </a:rPr>
              <a:t>1/3 have less than 5 years of </a:t>
            </a:r>
            <a:r>
              <a:rPr lang="en-US" dirty="0" smtClean="0">
                <a:solidFill>
                  <a:schemeClr val="bg1"/>
                </a:solidFill>
                <a:latin typeface="Baskerville Old Face" pitchFamily="18" charset="0"/>
              </a:rPr>
              <a:t>experience</a:t>
            </a:r>
          </a:p>
          <a:p>
            <a:pPr lvl="1">
              <a:buClr>
                <a:srgbClr val="C00000"/>
              </a:buClr>
              <a:buSzPct val="100000"/>
              <a:buFont typeface="Wingdings" pitchFamily="2" charset="2"/>
              <a:buChar char="Ø"/>
            </a:pPr>
            <a:r>
              <a:rPr lang="en-US" dirty="0" smtClean="0">
                <a:solidFill>
                  <a:schemeClr val="bg1"/>
                </a:solidFill>
                <a:latin typeface="Baskerville Old Face" pitchFamily="18" charset="0"/>
              </a:rPr>
              <a:t>Does </a:t>
            </a:r>
            <a:r>
              <a:rPr lang="en-US" dirty="0" smtClean="0">
                <a:solidFill>
                  <a:srgbClr val="FF0000"/>
                </a:solidFill>
                <a:latin typeface="Baskerville Old Face" pitchFamily="18" charset="0"/>
              </a:rPr>
              <a:t>NOT</a:t>
            </a:r>
            <a:r>
              <a:rPr lang="en-US" dirty="0" smtClean="0">
                <a:solidFill>
                  <a:schemeClr val="bg1"/>
                </a:solidFill>
                <a:latin typeface="Baskerville Old Face" pitchFamily="18" charset="0"/>
              </a:rPr>
              <a:t> work for PM (by regulation)</a:t>
            </a:r>
            <a:endParaRPr lang="en-US" dirty="0">
              <a:solidFill>
                <a:schemeClr val="bg1"/>
              </a:solidFill>
              <a:latin typeface="Baskerville Old Face" pitchFamily="18" charset="0"/>
            </a:endParaRPr>
          </a:p>
          <a:p>
            <a:pPr marL="137160" indent="0">
              <a:buClr>
                <a:srgbClr val="C00000"/>
              </a:buClr>
              <a:buSzPct val="100000"/>
              <a:buNone/>
            </a:pPr>
            <a:endParaRPr lang="en-US" sz="2000" dirty="0" smtClean="0">
              <a:solidFill>
                <a:schemeClr val="bg1"/>
              </a:solidFill>
              <a:latin typeface="Baskerville Old Face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87E6284-2204-43DB-95D5-F40853F0C122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76250" y="381000"/>
            <a:ext cx="8229600" cy="609600"/>
          </a:xfrm>
          <a:prstGeom prst="rect">
            <a:avLst/>
          </a:prstGeom>
          <a:effectLst/>
        </p:spPr>
        <p:txBody>
          <a:bodyPr vert="horz" lIns="45720" rIns="4572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en-US" sz="4400" dirty="0" smtClean="0">
                <a:ln w="3175">
                  <a:noFill/>
                </a:ln>
                <a:solidFill>
                  <a:srgbClr val="C00000"/>
                </a:solidFill>
                <a:latin typeface="Copperplate Gothic Bold" pitchFamily="34" charset="0"/>
                <a:ea typeface="+mj-ea"/>
                <a:cs typeface="+mj-cs"/>
              </a:rPr>
              <a:t>…Key Personnel</a:t>
            </a:r>
            <a:endParaRPr lang="en-US" sz="4400" dirty="0">
              <a:ln w="3175">
                <a:noFill/>
              </a:ln>
              <a:solidFill>
                <a:srgbClr val="C00000"/>
              </a:solidFill>
              <a:latin typeface="Copperplate Gothic Bold" pitchFamily="34" charset="0"/>
              <a:ea typeface="+mj-ea"/>
              <a:cs typeface="+mj-cs"/>
            </a:endParaRPr>
          </a:p>
        </p:txBody>
      </p:sp>
      <p:sp>
        <p:nvSpPr>
          <p:cNvPr id="8" name="Footer Placeholder 7"/>
          <p:cNvSpPr txBox="1">
            <a:spLocks/>
          </p:cNvSpPr>
          <p:nvPr/>
        </p:nvSpPr>
        <p:spPr>
          <a:xfrm>
            <a:off x="152400" y="6400800"/>
            <a:ext cx="457200" cy="365125"/>
          </a:xfrm>
          <a:prstGeom prst="rect">
            <a:avLst/>
          </a:prstGeom>
        </p:spPr>
        <p:txBody>
          <a:bodyPr vert="horz" anchor="b"/>
          <a:lstStyle>
            <a:defPPr>
              <a:defRPr lang="en-US"/>
            </a:defPPr>
            <a:lvl1pPr marL="0" algn="ctr" defTabSz="914400" rtl="0" eaLnBrk="1" latinLnBrk="0" hangingPunct="1">
              <a:defRPr kumimoji="0" sz="1200" kern="1200">
                <a:solidFill>
                  <a:schemeClr val="tx1">
                    <a:shade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FE582149-76D0-44CC-8415-9F37260E36F6}" type="slidenum">
              <a:rPr lang="en-US" sz="16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pPr algn="l"/>
              <a:t>10</a:t>
            </a:fld>
            <a:endParaRPr lang="en-US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6564868"/>
            <a:ext cx="9144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aseline="30000" dirty="0">
                <a:solidFill>
                  <a:srgbClr val="800000"/>
                </a:solidFill>
                <a:latin typeface="Georgia" pitchFamily="18" charset="0"/>
                <a:cs typeface="Copperplate Gothic Bold"/>
              </a:rPr>
              <a:t>©</a:t>
            </a:r>
            <a:r>
              <a:rPr lang="en-US" sz="1600" dirty="0">
                <a:solidFill>
                  <a:srgbClr val="800000"/>
                </a:solidFill>
                <a:latin typeface="Georgia" pitchFamily="18" charset="0"/>
                <a:cs typeface="Copperplate Gothic Bold"/>
              </a:rPr>
              <a:t> </a:t>
            </a:r>
            <a:r>
              <a:rPr lang="en-US" sz="1200" dirty="0">
                <a:solidFill>
                  <a:srgbClr val="800000"/>
                </a:solidFill>
                <a:latin typeface="Georgia" pitchFamily="18" charset="0"/>
                <a:cs typeface="Copperplate Gothic Bold"/>
              </a:rPr>
              <a:t>Skyway </a:t>
            </a:r>
            <a:r>
              <a:rPr lang="en-US" sz="1200" dirty="0" smtClean="0">
                <a:solidFill>
                  <a:srgbClr val="800000"/>
                </a:solidFill>
                <a:latin typeface="Georgia" pitchFamily="18" charset="0"/>
                <a:cs typeface="Copperplate Gothic Bold"/>
              </a:rPr>
              <a:t>Acquisition Solutions, LLC</a:t>
            </a:r>
            <a:endParaRPr lang="en-US" dirty="0">
              <a:solidFill>
                <a:srgbClr val="800000"/>
              </a:solidFill>
              <a:latin typeface="Georgia" pitchFamily="18" charset="0"/>
              <a:cs typeface="Copperplate Gothic Bold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70093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0" y="2438400"/>
            <a:ext cx="9144000" cy="1066800"/>
          </a:xfrm>
          <a:prstGeom prst="rect">
            <a:avLst/>
          </a:prstGeom>
          <a:effectLst/>
        </p:spPr>
        <p:txBody>
          <a:bodyPr vert="horz" lIns="45720" rIns="4572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en-US" sz="6000" dirty="0" smtClean="0">
                <a:ln w="3175">
                  <a:noFill/>
                </a:ln>
                <a:solidFill>
                  <a:srgbClr val="C00000"/>
                </a:solidFill>
                <a:latin typeface="Copperplate Gothic Bold" pitchFamily="34" charset="0"/>
                <a:ea typeface="+mj-ea"/>
                <a:cs typeface="+mj-cs"/>
              </a:rPr>
              <a:t>What do you</a:t>
            </a:r>
          </a:p>
          <a:p>
            <a:pPr lvl="0" algn="ctr">
              <a:spcBef>
                <a:spcPct val="0"/>
              </a:spcBef>
            </a:pPr>
            <a:r>
              <a:rPr lang="en-US" sz="6000" dirty="0" smtClean="0">
                <a:ln w="3175">
                  <a:noFill/>
                </a:ln>
                <a:solidFill>
                  <a:srgbClr val="C00000"/>
                </a:solidFill>
                <a:latin typeface="Copperplate Gothic Bold" pitchFamily="34" charset="0"/>
                <a:ea typeface="+mj-ea"/>
                <a:cs typeface="+mj-cs"/>
              </a:rPr>
              <a:t>need to do?</a:t>
            </a:r>
            <a:endParaRPr lang="en-US" sz="6000" dirty="0">
              <a:ln w="3175">
                <a:noFill/>
              </a:ln>
              <a:solidFill>
                <a:srgbClr val="C00000"/>
              </a:solidFill>
              <a:latin typeface="Copperplate Gothic Bold" pitchFamily="34" charset="0"/>
              <a:ea typeface="+mj-ea"/>
              <a:cs typeface="+mj-cs"/>
            </a:endParaRPr>
          </a:p>
        </p:txBody>
      </p:sp>
      <p:sp>
        <p:nvSpPr>
          <p:cNvPr id="10" name="Footer Placeholder 7"/>
          <p:cNvSpPr txBox="1">
            <a:spLocks/>
          </p:cNvSpPr>
          <p:nvPr/>
        </p:nvSpPr>
        <p:spPr>
          <a:xfrm>
            <a:off x="152400" y="6400800"/>
            <a:ext cx="457200" cy="365125"/>
          </a:xfrm>
          <a:prstGeom prst="rect">
            <a:avLst/>
          </a:prstGeom>
        </p:spPr>
        <p:txBody>
          <a:bodyPr vert="horz" anchor="b"/>
          <a:lstStyle>
            <a:defPPr>
              <a:defRPr lang="en-US"/>
            </a:defPPr>
            <a:lvl1pPr marL="0" algn="ctr" defTabSz="914400" rtl="0" eaLnBrk="1" latinLnBrk="0" hangingPunct="1">
              <a:defRPr kumimoji="0" sz="1200" kern="1200">
                <a:solidFill>
                  <a:schemeClr val="tx1">
                    <a:shade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FE582149-76D0-44CC-8415-9F37260E36F6}" type="slidenum">
              <a:rPr lang="en-US" sz="16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pPr algn="l"/>
              <a:t>11</a:t>
            </a:fld>
            <a:endParaRPr lang="en-US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84512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752600"/>
            <a:ext cx="8305800" cy="3200400"/>
          </a:xfrm>
        </p:spPr>
        <p:txBody>
          <a:bodyPr>
            <a:noAutofit/>
          </a:bodyPr>
          <a:lstStyle/>
          <a:p>
            <a:pPr marL="573088" lvl="1" indent="-463550">
              <a:buClr>
                <a:srgbClr val="C00000"/>
              </a:buClr>
              <a:buFont typeface="Wingdings" pitchFamily="2" charset="2"/>
              <a:buChar char="Ø"/>
            </a:pPr>
            <a:r>
              <a:rPr lang="en-US" sz="3200" dirty="0" smtClean="0">
                <a:solidFill>
                  <a:schemeClr val="bg1"/>
                </a:solidFill>
                <a:latin typeface="Garamond" pitchFamily="18" charset="0"/>
                <a:cs typeface="Times New Roman" pitchFamily="18" charset="0"/>
              </a:rPr>
              <a:t>There is no short cut</a:t>
            </a:r>
          </a:p>
          <a:p>
            <a:pPr marL="573088" lvl="1" indent="-463550">
              <a:buClr>
                <a:srgbClr val="C00000"/>
              </a:buClr>
              <a:buFont typeface="Wingdings" pitchFamily="2" charset="2"/>
              <a:buChar char="Ø"/>
            </a:pPr>
            <a:r>
              <a:rPr lang="en-US" sz="3200" dirty="0" smtClean="0">
                <a:solidFill>
                  <a:schemeClr val="bg1"/>
                </a:solidFill>
                <a:latin typeface="Garamond" pitchFamily="18" charset="0"/>
                <a:cs typeface="Times New Roman" pitchFamily="18" charset="0"/>
              </a:rPr>
              <a:t>There is a lot to learn</a:t>
            </a:r>
          </a:p>
          <a:p>
            <a:pPr marL="573088" lvl="1" indent="-463550">
              <a:buClr>
                <a:srgbClr val="C00000"/>
              </a:buClr>
              <a:buFont typeface="Wingdings" pitchFamily="2" charset="2"/>
              <a:buChar char="Ø"/>
            </a:pPr>
            <a:r>
              <a:rPr lang="en-US" sz="3200" dirty="0" smtClean="0">
                <a:solidFill>
                  <a:schemeClr val="bg1"/>
                </a:solidFill>
                <a:latin typeface="Garamond" pitchFamily="18" charset="0"/>
                <a:cs typeface="Times New Roman" pitchFamily="18" charset="0"/>
              </a:rPr>
              <a:t>Can take up to </a:t>
            </a:r>
            <a:r>
              <a:rPr lang="en-US" sz="3200" dirty="0">
                <a:solidFill>
                  <a:schemeClr val="bg1"/>
                </a:solidFill>
                <a:latin typeface="Garamond" pitchFamily="18" charset="0"/>
                <a:cs typeface="Times New Roman" pitchFamily="18" charset="0"/>
              </a:rPr>
              <a:t>a </a:t>
            </a:r>
            <a:r>
              <a:rPr lang="en-US" sz="3200" dirty="0" smtClean="0">
                <a:solidFill>
                  <a:schemeClr val="bg1"/>
                </a:solidFill>
                <a:latin typeface="Garamond" pitchFamily="18" charset="0"/>
                <a:cs typeface="Times New Roman" pitchFamily="18" charset="0"/>
              </a:rPr>
              <a:t>year for first win</a:t>
            </a:r>
          </a:p>
          <a:p>
            <a:pPr marL="573088" lvl="1" indent="-463550">
              <a:buClr>
                <a:srgbClr val="C00000"/>
              </a:buClr>
              <a:buFont typeface="Wingdings" pitchFamily="2" charset="2"/>
              <a:buChar char="Ø"/>
            </a:pPr>
            <a:r>
              <a:rPr lang="en-US" sz="3200" dirty="0" smtClean="0">
                <a:solidFill>
                  <a:schemeClr val="bg1"/>
                </a:solidFill>
                <a:latin typeface="Garamond" pitchFamily="18" charset="0"/>
                <a:cs typeface="Times New Roman" pitchFamily="18" charset="0"/>
              </a:rPr>
              <a:t>Estimate $93,000 of “effort” until first contract</a:t>
            </a:r>
          </a:p>
          <a:p>
            <a:pPr marL="573088" lvl="1" indent="-463550">
              <a:buClr>
                <a:srgbClr val="C00000"/>
              </a:buClr>
              <a:buFont typeface="Wingdings" pitchFamily="2" charset="2"/>
              <a:buChar char="Ø"/>
            </a:pPr>
            <a:r>
              <a:rPr lang="en-US" sz="3200" dirty="0">
                <a:solidFill>
                  <a:schemeClr val="bg1"/>
                </a:solidFill>
                <a:latin typeface="Garamond" pitchFamily="18" charset="0"/>
                <a:cs typeface="Times New Roman" pitchFamily="18" charset="0"/>
              </a:rPr>
              <a:t>S</a:t>
            </a:r>
            <a:r>
              <a:rPr lang="en-US" sz="3200" dirty="0" smtClean="0">
                <a:solidFill>
                  <a:schemeClr val="bg1"/>
                </a:solidFill>
                <a:latin typeface="Garamond" pitchFamily="18" charset="0"/>
                <a:cs typeface="Times New Roman" pitchFamily="18" charset="0"/>
              </a:rPr>
              <a:t>ubmit up to 12 </a:t>
            </a:r>
            <a:r>
              <a:rPr lang="en-US" sz="3200" dirty="0">
                <a:solidFill>
                  <a:schemeClr val="bg1"/>
                </a:solidFill>
                <a:latin typeface="Garamond" pitchFamily="18" charset="0"/>
                <a:cs typeface="Times New Roman" pitchFamily="18" charset="0"/>
              </a:rPr>
              <a:t>proposals before you </a:t>
            </a:r>
            <a:r>
              <a:rPr lang="en-US" sz="3200" dirty="0" smtClean="0">
                <a:solidFill>
                  <a:schemeClr val="bg1"/>
                </a:solidFill>
                <a:latin typeface="Garamond" pitchFamily="18" charset="0"/>
                <a:cs typeface="Times New Roman" pitchFamily="18" charset="0"/>
              </a:rPr>
              <a:t>win</a:t>
            </a:r>
          </a:p>
          <a:p>
            <a:pPr marL="573088" lvl="1" indent="-463550">
              <a:buClr>
                <a:srgbClr val="C00000"/>
              </a:buClr>
              <a:buFont typeface="Wingdings" pitchFamily="2" charset="2"/>
              <a:buChar char="Ø"/>
            </a:pPr>
            <a:r>
              <a:rPr lang="en-US" sz="3200" dirty="0" smtClean="0">
                <a:solidFill>
                  <a:schemeClr val="bg1"/>
                </a:solidFill>
                <a:latin typeface="Garamond" pitchFamily="18" charset="0"/>
                <a:cs typeface="Times New Roman" pitchFamily="18" charset="0"/>
              </a:rPr>
              <a:t>If it were easy…</a:t>
            </a:r>
          </a:p>
          <a:p>
            <a:pPr marL="573088" lvl="1" indent="-463550">
              <a:buClr>
                <a:srgbClr val="C00000"/>
              </a:buClr>
              <a:buFont typeface="Wingdings" pitchFamily="2" charset="2"/>
              <a:buChar char="Ø"/>
            </a:pPr>
            <a:r>
              <a:rPr lang="en-US" sz="3200" dirty="0" smtClean="0">
                <a:solidFill>
                  <a:schemeClr val="bg1"/>
                </a:solidFill>
                <a:latin typeface="Garamond" pitchFamily="18" charset="0"/>
                <a:cs typeface="Times New Roman" pitchFamily="18" charset="0"/>
              </a:rPr>
              <a:t>Less than 1% of US businesses in USG market</a:t>
            </a:r>
            <a:endParaRPr lang="en-US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1">
              <a:buNone/>
            </a:pP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274638"/>
            <a:ext cx="9144000" cy="1143000"/>
          </a:xfrm>
          <a:prstGeom prst="rect">
            <a:avLst/>
          </a:prstGeom>
        </p:spPr>
        <p:txBody>
          <a:bodyPr vert="horz" anchor="ctr"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0" dirty="0" smtClean="0">
                <a:solidFill>
                  <a:srgbClr val="C00000"/>
                </a:solidFill>
                <a:effectLst/>
                <a:latin typeface="Copperplate Gothic Bold" pitchFamily="34" charset="0"/>
              </a:rPr>
              <a:t>Know Your Commitment Level</a:t>
            </a:r>
          </a:p>
          <a:p>
            <a:r>
              <a:rPr lang="en-US" sz="3600" b="0" dirty="0" smtClean="0">
                <a:solidFill>
                  <a:srgbClr val="C00000"/>
                </a:solidFill>
                <a:effectLst/>
                <a:latin typeface="Copperplate Gothic Bold" pitchFamily="34" charset="0"/>
              </a:rPr>
              <a:t>(Expectation Management)</a:t>
            </a:r>
            <a:endParaRPr lang="en-US" sz="2600" b="0" dirty="0" smtClean="0">
              <a:solidFill>
                <a:srgbClr val="C00000"/>
              </a:solidFill>
              <a:effectLst/>
              <a:latin typeface="Copperplate Gothic Bold" pitchFamily="34" charset="0"/>
            </a:endParaRPr>
          </a:p>
        </p:txBody>
      </p:sp>
      <p:sp>
        <p:nvSpPr>
          <p:cNvPr id="7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52400" y="6400800"/>
            <a:ext cx="457200" cy="365125"/>
          </a:xfrm>
        </p:spPr>
        <p:txBody>
          <a:bodyPr/>
          <a:lstStyle/>
          <a:p>
            <a:pPr algn="l"/>
            <a:fld id="{FE582149-76D0-44CC-8415-9F37260E36F6}" type="slidenum">
              <a:rPr lang="en-US" sz="16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pPr algn="l"/>
              <a:t>12</a:t>
            </a:fld>
            <a:endParaRPr lang="en-US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6564868"/>
            <a:ext cx="9144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aseline="30000" dirty="0">
                <a:solidFill>
                  <a:srgbClr val="800000"/>
                </a:solidFill>
                <a:latin typeface="Georgia" pitchFamily="18" charset="0"/>
                <a:cs typeface="Copperplate Gothic Bold"/>
              </a:rPr>
              <a:t>©</a:t>
            </a:r>
            <a:r>
              <a:rPr lang="en-US" sz="1600" dirty="0">
                <a:solidFill>
                  <a:srgbClr val="800000"/>
                </a:solidFill>
                <a:latin typeface="Georgia" pitchFamily="18" charset="0"/>
                <a:cs typeface="Copperplate Gothic Bold"/>
              </a:rPr>
              <a:t> </a:t>
            </a:r>
            <a:r>
              <a:rPr lang="en-US" sz="1200" dirty="0">
                <a:solidFill>
                  <a:srgbClr val="800000"/>
                </a:solidFill>
                <a:latin typeface="Georgia" pitchFamily="18" charset="0"/>
                <a:cs typeface="Copperplate Gothic Bold"/>
              </a:rPr>
              <a:t>Skyway </a:t>
            </a:r>
            <a:r>
              <a:rPr lang="en-US" sz="1200" dirty="0" smtClean="0">
                <a:solidFill>
                  <a:srgbClr val="800000"/>
                </a:solidFill>
                <a:latin typeface="Georgia" pitchFamily="18" charset="0"/>
                <a:cs typeface="Copperplate Gothic Bold"/>
              </a:rPr>
              <a:t>Acquisition Solutions, LLC</a:t>
            </a:r>
            <a:endParaRPr lang="en-US" dirty="0">
              <a:solidFill>
                <a:srgbClr val="800000"/>
              </a:solidFill>
              <a:latin typeface="Georgia" pitchFamily="18" charset="0"/>
              <a:cs typeface="Copperplate Gothic Bold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7782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8229600" cy="4724400"/>
          </a:xfrm>
        </p:spPr>
        <p:txBody>
          <a:bodyPr>
            <a:noAutofit/>
          </a:bodyPr>
          <a:lstStyle/>
          <a:p>
            <a:pPr marL="571500" indent="-457200">
              <a:buClr>
                <a:schemeClr val="accent4">
                  <a:lumMod val="50000"/>
                </a:schemeClr>
              </a:buClr>
              <a:buSzPct val="100000"/>
              <a:buFont typeface="Wingdings" pitchFamily="2" charset="2"/>
              <a:buChar char="Ø"/>
            </a:pPr>
            <a:r>
              <a:rPr lang="en-US" dirty="0" smtClean="0">
                <a:solidFill>
                  <a:srgbClr val="000000"/>
                </a:solidFill>
                <a:latin typeface="Garamond" pitchFamily="18" charset="0"/>
                <a:cs typeface="Times New Roman" pitchFamily="18" charset="0"/>
              </a:rPr>
              <a:t>Have a plan: “Hope (and darts) is not a plan”</a:t>
            </a:r>
          </a:p>
          <a:p>
            <a:pPr marL="571500" indent="-457200">
              <a:buClr>
                <a:schemeClr val="accent4">
                  <a:lumMod val="50000"/>
                </a:schemeClr>
              </a:buClr>
              <a:buSzPct val="100000"/>
              <a:buFont typeface="Wingdings" pitchFamily="2" charset="2"/>
              <a:buChar char="Ø"/>
            </a:pPr>
            <a:r>
              <a:rPr lang="en-US" dirty="0" smtClean="0">
                <a:solidFill>
                  <a:srgbClr val="000000"/>
                </a:solidFill>
                <a:latin typeface="Garamond" pitchFamily="18" charset="0"/>
                <a:cs typeface="Times New Roman" pitchFamily="18" charset="0"/>
              </a:rPr>
              <a:t>Set </a:t>
            </a:r>
            <a:r>
              <a:rPr lang="en-US" dirty="0">
                <a:solidFill>
                  <a:srgbClr val="000000"/>
                </a:solidFill>
                <a:latin typeface="Garamond" pitchFamily="18" charset="0"/>
                <a:cs typeface="Times New Roman" pitchFamily="18" charset="0"/>
              </a:rPr>
              <a:t>federal business baseline (i.e. </a:t>
            </a:r>
            <a:r>
              <a:rPr lang="en-US" dirty="0" smtClean="0">
                <a:solidFill>
                  <a:srgbClr val="000000"/>
                </a:solidFill>
                <a:latin typeface="Garamond" pitchFamily="18" charset="0"/>
                <a:cs typeface="Times New Roman" pitchFamily="18" charset="0"/>
              </a:rPr>
              <a:t>SAM, SB Status, NAICS, </a:t>
            </a:r>
            <a:r>
              <a:rPr lang="en-US" dirty="0" err="1" smtClean="0">
                <a:solidFill>
                  <a:srgbClr val="000000"/>
                </a:solidFill>
                <a:latin typeface="Garamond" pitchFamily="18" charset="0"/>
                <a:cs typeface="Times New Roman" pitchFamily="18" charset="0"/>
              </a:rPr>
              <a:t>etc</a:t>
            </a:r>
            <a:r>
              <a:rPr lang="en-US" dirty="0" smtClean="0">
                <a:solidFill>
                  <a:srgbClr val="000000"/>
                </a:solidFill>
                <a:latin typeface="Garamond" pitchFamily="18" charset="0"/>
                <a:cs typeface="Times New Roman" pitchFamily="18" charset="0"/>
              </a:rPr>
              <a:t>)</a:t>
            </a:r>
            <a:endParaRPr lang="en-US" dirty="0">
              <a:solidFill>
                <a:srgbClr val="000000"/>
              </a:solidFill>
              <a:latin typeface="Garamond" pitchFamily="18" charset="0"/>
              <a:cs typeface="Times New Roman" pitchFamily="18" charset="0"/>
            </a:endParaRPr>
          </a:p>
          <a:p>
            <a:pPr marL="571500" indent="-457200">
              <a:buClr>
                <a:srgbClr val="002060"/>
              </a:buClr>
              <a:buSzPct val="100000"/>
              <a:buFont typeface="Wingdings" pitchFamily="2" charset="2"/>
              <a:buChar char="Ø"/>
            </a:pPr>
            <a:r>
              <a:rPr lang="en-US" dirty="0" smtClean="0">
                <a:solidFill>
                  <a:srgbClr val="000000"/>
                </a:solidFill>
                <a:latin typeface="Garamond" pitchFamily="18" charset="0"/>
                <a:cs typeface="Times New Roman" pitchFamily="18" charset="0"/>
              </a:rPr>
              <a:t>Determine </a:t>
            </a:r>
            <a:r>
              <a:rPr lang="en-US" dirty="0">
                <a:solidFill>
                  <a:srgbClr val="000000"/>
                </a:solidFill>
                <a:latin typeface="Garamond" pitchFamily="18" charset="0"/>
                <a:cs typeface="Times New Roman" pitchFamily="18" charset="0"/>
              </a:rPr>
              <a:t>breadth of federal market</a:t>
            </a:r>
          </a:p>
          <a:p>
            <a:pPr marL="571500" indent="-457200">
              <a:buClr>
                <a:srgbClr val="002060"/>
              </a:buClr>
              <a:buSzPct val="100000"/>
              <a:buFont typeface="Wingdings" pitchFamily="2" charset="2"/>
              <a:buChar char="Ø"/>
            </a:pPr>
            <a:r>
              <a:rPr lang="en-US" dirty="0" smtClean="0">
                <a:solidFill>
                  <a:srgbClr val="000000"/>
                </a:solidFill>
                <a:latin typeface="Garamond" pitchFamily="18" charset="0"/>
                <a:cs typeface="Times New Roman" pitchFamily="18" charset="0"/>
              </a:rPr>
              <a:t>Obtain </a:t>
            </a:r>
            <a:r>
              <a:rPr lang="en-US" dirty="0">
                <a:solidFill>
                  <a:srgbClr val="000000"/>
                </a:solidFill>
                <a:latin typeface="Garamond" pitchFamily="18" charset="0"/>
                <a:cs typeface="Times New Roman" pitchFamily="18" charset="0"/>
              </a:rPr>
              <a:t>any special </a:t>
            </a:r>
            <a:r>
              <a:rPr lang="en-US" dirty="0" smtClean="0">
                <a:solidFill>
                  <a:srgbClr val="000000"/>
                </a:solidFill>
                <a:latin typeface="Garamond" pitchFamily="18" charset="0"/>
                <a:cs typeface="Times New Roman" pitchFamily="18" charset="0"/>
              </a:rPr>
              <a:t>skills/knowledge</a:t>
            </a:r>
          </a:p>
          <a:p>
            <a:pPr marL="571500" indent="-457200">
              <a:buClr>
                <a:srgbClr val="C00000"/>
              </a:buClr>
              <a:buSzPct val="100000"/>
              <a:buFont typeface="Wingdings" pitchFamily="2" charset="2"/>
              <a:buChar char="Ø"/>
            </a:pPr>
            <a:r>
              <a:rPr lang="en-US" dirty="0" smtClean="0">
                <a:solidFill>
                  <a:srgbClr val="000000"/>
                </a:solidFill>
                <a:latin typeface="Garamond" pitchFamily="18" charset="0"/>
                <a:cs typeface="Times New Roman" pitchFamily="18" charset="0"/>
              </a:rPr>
              <a:t>Identify </a:t>
            </a:r>
            <a:r>
              <a:rPr lang="en-US" dirty="0">
                <a:solidFill>
                  <a:srgbClr val="000000"/>
                </a:solidFill>
                <a:latin typeface="Garamond" pitchFamily="18" charset="0"/>
                <a:cs typeface="Times New Roman" pitchFamily="18" charset="0"/>
              </a:rPr>
              <a:t>Target Agencies</a:t>
            </a:r>
          </a:p>
          <a:p>
            <a:pPr marL="571500" indent="-457200">
              <a:buClr>
                <a:srgbClr val="C00000"/>
              </a:buClr>
              <a:buSzPct val="100000"/>
              <a:buFont typeface="Wingdings" pitchFamily="2" charset="2"/>
              <a:buChar char="Ø"/>
            </a:pPr>
            <a:r>
              <a:rPr lang="en-US" dirty="0" smtClean="0">
                <a:solidFill>
                  <a:schemeClr val="bg1"/>
                </a:solidFill>
                <a:latin typeface="Garamond" pitchFamily="18" charset="0"/>
                <a:cs typeface="Times New Roman" pitchFamily="18" charset="0"/>
              </a:rPr>
              <a:t>Avenue </a:t>
            </a:r>
            <a:r>
              <a:rPr lang="en-US" dirty="0">
                <a:solidFill>
                  <a:schemeClr val="bg1"/>
                </a:solidFill>
                <a:latin typeface="Garamond" pitchFamily="18" charset="0"/>
                <a:cs typeface="Times New Roman" pitchFamily="18" charset="0"/>
              </a:rPr>
              <a:t>of </a:t>
            </a:r>
            <a:r>
              <a:rPr lang="en-US" dirty="0" smtClean="0">
                <a:solidFill>
                  <a:schemeClr val="bg1"/>
                </a:solidFill>
                <a:latin typeface="Garamond" pitchFamily="18" charset="0"/>
                <a:cs typeface="Times New Roman" pitchFamily="18" charset="0"/>
              </a:rPr>
              <a:t>Approach (Sub vs</a:t>
            </a:r>
            <a:r>
              <a:rPr lang="en-US" dirty="0">
                <a:solidFill>
                  <a:schemeClr val="bg1"/>
                </a:solidFill>
                <a:latin typeface="Garamond" pitchFamily="18" charset="0"/>
                <a:cs typeface="Times New Roman" pitchFamily="18" charset="0"/>
              </a:rPr>
              <a:t>. </a:t>
            </a:r>
            <a:r>
              <a:rPr lang="en-US" dirty="0" smtClean="0">
                <a:solidFill>
                  <a:schemeClr val="bg1"/>
                </a:solidFill>
                <a:latin typeface="Garamond" pitchFamily="18" charset="0"/>
                <a:cs typeface="Times New Roman" pitchFamily="18" charset="0"/>
              </a:rPr>
              <a:t>Prime)</a:t>
            </a:r>
            <a:endParaRPr lang="en-US" dirty="0">
              <a:solidFill>
                <a:schemeClr val="bg1"/>
              </a:solidFill>
              <a:latin typeface="Garamond" pitchFamily="18" charset="0"/>
              <a:cs typeface="Times New Roman" pitchFamily="18" charset="0"/>
            </a:endParaRPr>
          </a:p>
          <a:p>
            <a:pPr marL="571500" indent="-457200">
              <a:buClr>
                <a:srgbClr val="C00000"/>
              </a:buClr>
              <a:buSzPct val="100000"/>
              <a:buFont typeface="Wingdings" pitchFamily="2" charset="2"/>
              <a:buChar char="Ø"/>
            </a:pPr>
            <a:r>
              <a:rPr lang="en-US" dirty="0" smtClean="0">
                <a:solidFill>
                  <a:srgbClr val="000000"/>
                </a:solidFill>
                <a:latin typeface="Garamond" pitchFamily="18" charset="0"/>
                <a:cs typeface="Times New Roman" pitchFamily="18" charset="0"/>
              </a:rPr>
              <a:t>Target </a:t>
            </a:r>
            <a:r>
              <a:rPr lang="en-US" dirty="0">
                <a:solidFill>
                  <a:srgbClr val="000000"/>
                </a:solidFill>
                <a:latin typeface="Garamond" pitchFamily="18" charset="0"/>
                <a:cs typeface="Times New Roman" pitchFamily="18" charset="0"/>
              </a:rPr>
              <a:t>opportunities you can </a:t>
            </a:r>
            <a:r>
              <a:rPr lang="en-US" b="1" u="sng" dirty="0">
                <a:solidFill>
                  <a:srgbClr val="000000"/>
                </a:solidFill>
                <a:latin typeface="Garamond" pitchFamily="18" charset="0"/>
                <a:cs typeface="Times New Roman" pitchFamily="18" charset="0"/>
              </a:rPr>
              <a:t>WIN</a:t>
            </a:r>
          </a:p>
          <a:p>
            <a:pPr marL="571500" indent="-457200">
              <a:buClr>
                <a:srgbClr val="C00000"/>
              </a:buClr>
              <a:buSzPct val="100000"/>
              <a:buFont typeface="Wingdings" pitchFamily="2" charset="2"/>
              <a:buChar char="Ø"/>
            </a:pPr>
            <a:r>
              <a:rPr lang="en-US" dirty="0" smtClean="0">
                <a:solidFill>
                  <a:srgbClr val="000000"/>
                </a:solidFill>
                <a:latin typeface="Garamond" pitchFamily="18" charset="0"/>
                <a:cs typeface="Times New Roman" pitchFamily="18" charset="0"/>
              </a:rPr>
              <a:t>Build </a:t>
            </a:r>
            <a:r>
              <a:rPr lang="en-US" dirty="0">
                <a:solidFill>
                  <a:srgbClr val="000000"/>
                </a:solidFill>
                <a:latin typeface="Garamond" pitchFamily="18" charset="0"/>
                <a:cs typeface="Times New Roman" pitchFamily="18" charset="0"/>
              </a:rPr>
              <a:t>and Submit a high probability </a:t>
            </a:r>
            <a:r>
              <a:rPr lang="en-US" dirty="0" smtClean="0">
                <a:solidFill>
                  <a:srgbClr val="000000"/>
                </a:solidFill>
                <a:latin typeface="Garamond" pitchFamily="18" charset="0"/>
                <a:cs typeface="Times New Roman" pitchFamily="18" charset="0"/>
              </a:rPr>
              <a:t>proposal</a:t>
            </a:r>
            <a:endParaRPr lang="en-US" dirty="0">
              <a:solidFill>
                <a:srgbClr val="000000"/>
              </a:solidFill>
              <a:latin typeface="Garamond" pitchFamily="18" charset="0"/>
              <a:cs typeface="Times New Roman" pitchFamily="18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52400" y="6400800"/>
            <a:ext cx="457200" cy="365125"/>
          </a:xfrm>
        </p:spPr>
        <p:txBody>
          <a:bodyPr/>
          <a:lstStyle/>
          <a:p>
            <a:pPr algn="l"/>
            <a:fld id="{FE582149-76D0-44CC-8415-9F37260E36F6}" type="slidenum">
              <a:rPr lang="en-US" sz="105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pPr algn="l"/>
              <a:t>13</a:t>
            </a:fld>
            <a:endParaRPr lang="en-US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57200" y="304800"/>
            <a:ext cx="8229600" cy="609600"/>
          </a:xfrm>
          <a:prstGeom prst="rect">
            <a:avLst/>
          </a:prstGeom>
          <a:effectLst/>
        </p:spPr>
        <p:txBody>
          <a:bodyPr vert="horz" lIns="45720" rIns="4572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en-US" sz="4400" dirty="0" smtClean="0">
                <a:ln w="3175">
                  <a:solidFill>
                    <a:schemeClr val="tx1"/>
                  </a:solidFill>
                </a:ln>
                <a:solidFill>
                  <a:srgbClr val="C00000"/>
                </a:solidFill>
                <a:latin typeface="Copperplate Gothic Bold" pitchFamily="34" charset="0"/>
                <a:ea typeface="+mj-ea"/>
                <a:cs typeface="+mj-cs"/>
              </a:rPr>
              <a:t>Where to start</a:t>
            </a:r>
            <a:endParaRPr lang="en-US" sz="4400" dirty="0">
              <a:ln w="3175">
                <a:solidFill>
                  <a:schemeClr val="tx1"/>
                </a:solidFill>
              </a:ln>
              <a:solidFill>
                <a:srgbClr val="C00000"/>
              </a:solidFill>
              <a:latin typeface="Copperplate Gothic Bold" pitchFamily="34" charset="0"/>
              <a:ea typeface="+mj-ea"/>
              <a:cs typeface="+mj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0" y="5939135"/>
            <a:ext cx="2895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002060"/>
              </a:buClr>
              <a:buFont typeface="Wingdings" pitchFamily="2" charset="2"/>
              <a:buChar char="Ø"/>
            </a:pPr>
            <a:r>
              <a:rPr lang="en-US" sz="2000" dirty="0" smtClean="0">
                <a:solidFill>
                  <a:srgbClr val="000000"/>
                </a:solidFill>
              </a:rPr>
              <a:t>Tampa SBDC</a:t>
            </a:r>
          </a:p>
        </p:txBody>
      </p:sp>
    </p:spTree>
    <p:extLst>
      <p:ext uri="{BB962C8B-B14F-4D97-AF65-F5344CB8AC3E}">
        <p14:creationId xmlns:p14="http://schemas.microsoft.com/office/powerpoint/2010/main" xmlns="" val="252279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1000" y="1219200"/>
            <a:ext cx="7315200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Ø"/>
            </a:pPr>
            <a:r>
              <a:rPr lang="en-US" sz="2400" dirty="0" smtClean="0">
                <a:solidFill>
                  <a:srgbClr val="000000"/>
                </a:solidFill>
                <a:latin typeface="Baskerville Old Face" pitchFamily="18" charset="0"/>
              </a:rPr>
              <a:t>Identify Target Market (Agency, Base, DODAAC)</a:t>
            </a:r>
          </a:p>
          <a:p>
            <a:pPr marL="800100" lvl="1" indent="-342900">
              <a:lnSpc>
                <a:spcPct val="150000"/>
              </a:lnSpc>
              <a:buClr>
                <a:srgbClr val="C00000"/>
              </a:buClr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000000"/>
                </a:solidFill>
                <a:latin typeface="Baskerville Old Face" pitchFamily="18" charset="0"/>
              </a:rPr>
              <a:t>Who Buys Your Goods or Services?  When?</a:t>
            </a:r>
          </a:p>
          <a:p>
            <a:pPr marL="800100" lvl="1" indent="-342900">
              <a:lnSpc>
                <a:spcPct val="150000"/>
              </a:lnSpc>
              <a:buClr>
                <a:srgbClr val="C00000"/>
              </a:buClr>
              <a:buFont typeface="Arial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Baskerville Old Face" pitchFamily="18" charset="0"/>
              </a:rPr>
              <a:t>How do </a:t>
            </a:r>
            <a:r>
              <a:rPr lang="en-US" sz="2000" dirty="0" smtClean="0">
                <a:solidFill>
                  <a:srgbClr val="000000"/>
                </a:solidFill>
                <a:latin typeface="Baskerville Old Face" pitchFamily="18" charset="0"/>
              </a:rPr>
              <a:t>they buy</a:t>
            </a:r>
            <a:r>
              <a:rPr lang="en-US" sz="2000" dirty="0">
                <a:solidFill>
                  <a:srgbClr val="000000"/>
                </a:solidFill>
                <a:latin typeface="Baskerville Old Face" pitchFamily="18" charset="0"/>
              </a:rPr>
              <a:t>? </a:t>
            </a:r>
            <a:r>
              <a:rPr lang="en-US" sz="2000" dirty="0" smtClean="0">
                <a:solidFill>
                  <a:srgbClr val="000000"/>
                </a:solidFill>
                <a:latin typeface="Baskerville Old Face" pitchFamily="18" charset="0"/>
              </a:rPr>
              <a:t>(GSA, </a:t>
            </a:r>
            <a:r>
              <a:rPr lang="en-US" sz="2000" dirty="0">
                <a:solidFill>
                  <a:srgbClr val="000000"/>
                </a:solidFill>
                <a:latin typeface="Baskerville Old Face" pitchFamily="18" charset="0"/>
              </a:rPr>
              <a:t>Source Selection, </a:t>
            </a:r>
            <a:r>
              <a:rPr lang="en-US" sz="2000" dirty="0" smtClean="0">
                <a:solidFill>
                  <a:srgbClr val="000000"/>
                </a:solidFill>
                <a:latin typeface="Baskerville Old Face" pitchFamily="18" charset="0"/>
              </a:rPr>
              <a:t>SAP)?</a:t>
            </a:r>
          </a:p>
          <a:p>
            <a:pPr marL="800100" lvl="1" indent="-342900">
              <a:lnSpc>
                <a:spcPct val="150000"/>
              </a:lnSpc>
              <a:buClr>
                <a:srgbClr val="C00000"/>
              </a:buClr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  <a:latin typeface="Baskerville Old Face" pitchFamily="18" charset="0"/>
              </a:rPr>
              <a:t>Whom </a:t>
            </a:r>
            <a:r>
              <a:rPr lang="en-US" sz="2000" dirty="0">
                <a:solidFill>
                  <a:schemeClr val="bg1"/>
                </a:solidFill>
                <a:latin typeface="Baskerville Old Face" pitchFamily="18" charset="0"/>
              </a:rPr>
              <a:t>do they buy </a:t>
            </a:r>
            <a:r>
              <a:rPr lang="en-US" sz="2000" dirty="0" smtClean="0">
                <a:solidFill>
                  <a:schemeClr val="bg1"/>
                </a:solidFill>
                <a:latin typeface="Baskerville Old Face" pitchFamily="18" charset="0"/>
              </a:rPr>
              <a:t>from? (SB, WOSB, LB)</a:t>
            </a:r>
            <a:endParaRPr lang="en-US" sz="2000" dirty="0">
              <a:solidFill>
                <a:schemeClr val="bg1"/>
              </a:solidFill>
              <a:latin typeface="Baskerville Old Face" pitchFamily="18" charset="0"/>
            </a:endParaRPr>
          </a:p>
          <a:p>
            <a:pPr marL="800100" lvl="1" indent="-342900">
              <a:lnSpc>
                <a:spcPct val="150000"/>
              </a:lnSpc>
              <a:buClr>
                <a:srgbClr val="C00000"/>
              </a:buClr>
              <a:buFont typeface="Arial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Baskerville Old Face" pitchFamily="18" charset="0"/>
              </a:rPr>
              <a:t>Do these align with your capability, strength, </a:t>
            </a:r>
            <a:r>
              <a:rPr lang="en-US" sz="2000" dirty="0" smtClean="0">
                <a:solidFill>
                  <a:schemeClr val="bg1"/>
                </a:solidFill>
                <a:latin typeface="Baskerville Old Face" pitchFamily="18" charset="0"/>
              </a:rPr>
              <a:t>status?</a:t>
            </a:r>
            <a:endParaRPr lang="en-US" sz="2000" dirty="0">
              <a:solidFill>
                <a:schemeClr val="bg1"/>
              </a:solidFill>
              <a:latin typeface="Baskerville Old Face" pitchFamily="18" charset="0"/>
            </a:endParaRPr>
          </a:p>
          <a:p>
            <a:pPr marL="342900" indent="-342900"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Ø"/>
            </a:pPr>
            <a:r>
              <a:rPr lang="en-US" sz="2400" dirty="0" smtClean="0">
                <a:solidFill>
                  <a:srgbClr val="000000"/>
                </a:solidFill>
                <a:latin typeface="Baskerville Old Face" pitchFamily="18" charset="0"/>
              </a:rPr>
              <a:t>Have </a:t>
            </a:r>
            <a:r>
              <a:rPr lang="en-US" sz="2400" dirty="0">
                <a:solidFill>
                  <a:srgbClr val="000000"/>
                </a:solidFill>
                <a:latin typeface="Baskerville Old Face" pitchFamily="18" charset="0"/>
              </a:rPr>
              <a:t>a Deliberate Bid / No Bid Process</a:t>
            </a:r>
          </a:p>
          <a:p>
            <a:pPr marL="800100" lvl="1" indent="-342900">
              <a:lnSpc>
                <a:spcPct val="150000"/>
              </a:lnSpc>
              <a:buClr>
                <a:srgbClr val="C00000"/>
              </a:buClr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000000"/>
                </a:solidFill>
                <a:latin typeface="Baskerville Old Face" pitchFamily="18" charset="0"/>
              </a:rPr>
              <a:t>The </a:t>
            </a:r>
            <a:r>
              <a:rPr lang="en-US" sz="2000" dirty="0">
                <a:solidFill>
                  <a:srgbClr val="000000"/>
                </a:solidFill>
                <a:latin typeface="Baskerville Old Face" pitchFamily="18" charset="0"/>
              </a:rPr>
              <a:t>CO is “Trying to Get One” – You Should Be Too</a:t>
            </a:r>
          </a:p>
          <a:p>
            <a:pPr marL="800100" lvl="1" indent="-342900">
              <a:lnSpc>
                <a:spcPct val="150000"/>
              </a:lnSpc>
              <a:buClr>
                <a:srgbClr val="C00000"/>
              </a:buClr>
              <a:buFont typeface="Arial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Baskerville Old Face" pitchFamily="18" charset="0"/>
              </a:rPr>
              <a:t>Given LOTS of Opportunities (See Target Market) – Find a Reason NOT to </a:t>
            </a:r>
            <a:r>
              <a:rPr lang="en-US" sz="2000" dirty="0" smtClean="0">
                <a:solidFill>
                  <a:srgbClr val="000000"/>
                </a:solidFill>
                <a:latin typeface="Baskerville Old Face" pitchFamily="18" charset="0"/>
              </a:rPr>
              <a:t>Bid</a:t>
            </a:r>
          </a:p>
          <a:p>
            <a:pPr marL="342900" indent="-342900">
              <a:lnSpc>
                <a:spcPct val="150000"/>
              </a:lnSpc>
              <a:buClr>
                <a:srgbClr val="C00000"/>
              </a:buClr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000000"/>
                </a:solidFill>
                <a:latin typeface="Baskerville Old Face" pitchFamily="18" charset="0"/>
              </a:rPr>
              <a:t>Four R’s (Relationship, Response, Resources, Revenue)</a:t>
            </a:r>
            <a:endParaRPr lang="en-US" sz="2400" dirty="0">
              <a:solidFill>
                <a:srgbClr val="000000"/>
              </a:solidFill>
              <a:latin typeface="Baskerville Old Face" pitchFamily="18" charset="0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505200" y="6477000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fld id="{6CB6AD7C-61EE-B54C-8A82-C43369E3BC0F}" type="slidenum">
              <a:rPr lang="en-US"/>
              <a:pPr/>
              <a:t>14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853605" y="6400800"/>
            <a:ext cx="42903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800000"/>
                </a:solidFill>
                <a:latin typeface="Copperplate Gothic Bold"/>
                <a:cs typeface="Copperplate Gothic Bold"/>
              </a:rPr>
              <a:t>© Skyway Acquisition Solutions</a:t>
            </a:r>
            <a:endParaRPr lang="en-US" dirty="0">
              <a:solidFill>
                <a:srgbClr val="800000"/>
              </a:solidFill>
              <a:latin typeface="Copperplate Gothic Bold"/>
              <a:cs typeface="Copperplate Gothic Bold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57200" y="381000"/>
            <a:ext cx="8229600" cy="609600"/>
          </a:xfrm>
          <a:prstGeom prst="rect">
            <a:avLst/>
          </a:prstGeom>
          <a:effectLst/>
        </p:spPr>
        <p:txBody>
          <a:bodyPr vert="horz" lIns="45720" rIns="4572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en-US" sz="4400" dirty="0" smtClean="0">
                <a:ln w="3175">
                  <a:solidFill>
                    <a:schemeClr val="tx1"/>
                  </a:solidFill>
                </a:ln>
                <a:solidFill>
                  <a:srgbClr val="C00000"/>
                </a:solidFill>
                <a:latin typeface="Copperplate Gothic Bold" pitchFamily="34" charset="0"/>
                <a:ea typeface="+mj-ea"/>
                <a:cs typeface="+mj-cs"/>
              </a:rPr>
              <a:t>Filter Ruthlessly</a:t>
            </a:r>
            <a:endParaRPr lang="en-US" sz="4400" dirty="0">
              <a:ln w="3175">
                <a:solidFill>
                  <a:schemeClr val="tx1"/>
                </a:solidFill>
              </a:ln>
              <a:solidFill>
                <a:srgbClr val="C00000"/>
              </a:solidFill>
              <a:latin typeface="Copperplate Gothic Bold" pitchFamily="34" charset="0"/>
              <a:ea typeface="+mj-ea"/>
              <a:cs typeface="+mj-cs"/>
            </a:endParaRPr>
          </a:p>
        </p:txBody>
      </p:sp>
      <p:pic>
        <p:nvPicPr>
          <p:cNvPr id="7" name="Picture 3" descr="C:\Users\Kevin\AppData\Local\Microsoft\Windows\Temporary Internet Files\Content.IE5\LFKRY2ZP\MC900441948[1].wmf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37804" y="1981200"/>
            <a:ext cx="1225550" cy="3623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45429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29412" y="1143000"/>
            <a:ext cx="7614588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Ø"/>
            </a:pP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400" dirty="0" smtClean="0">
                <a:solidFill>
                  <a:schemeClr val="bg1"/>
                </a:solidFill>
              </a:rPr>
              <a:t>The Evaluators “Already Know What We Can Do”</a:t>
            </a:r>
          </a:p>
          <a:p>
            <a:pPr marL="800100" lvl="1" indent="-342900">
              <a:lnSpc>
                <a:spcPct val="150000"/>
              </a:lnSpc>
              <a:buClr>
                <a:srgbClr val="C00000"/>
              </a:buClr>
              <a:buFont typeface="Arial" pitchFamily="34" charset="0"/>
              <a:buChar char="•"/>
            </a:pPr>
            <a:r>
              <a:rPr lang="en-US" sz="2000" i="1" dirty="0" smtClean="0">
                <a:solidFill>
                  <a:schemeClr val="bg1"/>
                </a:solidFill>
              </a:rPr>
              <a:t>FAR 15.305(a) “...assessment of the </a:t>
            </a:r>
            <a:r>
              <a:rPr lang="en-US" sz="2000" i="1" u="sng" dirty="0" smtClean="0">
                <a:solidFill>
                  <a:schemeClr val="bg1"/>
                </a:solidFill>
              </a:rPr>
              <a:t>proposal</a:t>
            </a:r>
            <a:r>
              <a:rPr lang="en-US" sz="2000" i="1" dirty="0" smtClean="0">
                <a:solidFill>
                  <a:schemeClr val="bg1"/>
                </a:solidFill>
              </a:rPr>
              <a:t>...”</a:t>
            </a:r>
          </a:p>
          <a:p>
            <a:pPr marL="342900" indent="-342900"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Ø"/>
            </a:pP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400" dirty="0" smtClean="0">
                <a:solidFill>
                  <a:schemeClr val="bg1"/>
                </a:solidFill>
              </a:rPr>
              <a:t>The Small Details Don’t Matter in the Big Picture</a:t>
            </a:r>
          </a:p>
          <a:p>
            <a:pPr marL="800100" lvl="1" indent="-342900">
              <a:lnSpc>
                <a:spcPct val="150000"/>
              </a:lnSpc>
              <a:buClr>
                <a:srgbClr val="C00000"/>
              </a:buClr>
              <a:buFont typeface="Arial" pitchFamily="34" charset="0"/>
              <a:buChar char="•"/>
            </a:pPr>
            <a:r>
              <a:rPr lang="en-US" sz="2000" i="1" dirty="0" smtClean="0">
                <a:solidFill>
                  <a:schemeClr val="bg1"/>
                </a:solidFill>
              </a:rPr>
              <a:t>Ex. FAR 52.219-14, Limitations on Subcontracting</a:t>
            </a:r>
          </a:p>
          <a:p>
            <a:pPr marL="342900" indent="-342900"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Ø"/>
            </a:pP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400" dirty="0" smtClean="0">
                <a:solidFill>
                  <a:schemeClr val="bg1"/>
                </a:solidFill>
              </a:rPr>
              <a:t>Proposals are a Good Marketing Tool</a:t>
            </a:r>
          </a:p>
          <a:p>
            <a:pPr marL="800100" lvl="1" indent="-342900">
              <a:lnSpc>
                <a:spcPct val="150000"/>
              </a:lnSpc>
              <a:buClr>
                <a:srgbClr val="C00000"/>
              </a:buClr>
              <a:buFont typeface="Arial" pitchFamily="34" charset="0"/>
              <a:buChar char="•"/>
            </a:pPr>
            <a:r>
              <a:rPr lang="en-US" sz="2000" i="1" dirty="0" smtClean="0">
                <a:solidFill>
                  <a:schemeClr val="bg1"/>
                </a:solidFill>
              </a:rPr>
              <a:t>So is junk mail, but </a:t>
            </a:r>
            <a:r>
              <a:rPr lang="en-US" sz="2000" i="1" dirty="0">
                <a:solidFill>
                  <a:schemeClr val="bg1"/>
                </a:solidFill>
              </a:rPr>
              <a:t>p</a:t>
            </a:r>
            <a:r>
              <a:rPr lang="en-US" sz="2000" i="1" dirty="0" smtClean="0">
                <a:solidFill>
                  <a:schemeClr val="bg1"/>
                </a:solidFill>
              </a:rPr>
              <a:t>roposals are expensive</a:t>
            </a:r>
          </a:p>
          <a:p>
            <a:pPr marL="342900" indent="-342900"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Ø"/>
            </a:pPr>
            <a:r>
              <a:rPr lang="en-US" sz="2400" dirty="0" smtClean="0">
                <a:solidFill>
                  <a:schemeClr val="bg1"/>
                </a:solidFill>
              </a:rPr>
              <a:t>The “Wind-Up-Doll” Sales Approach Wins Business</a:t>
            </a:r>
          </a:p>
          <a:p>
            <a:pPr marL="800100" lvl="1" indent="-342900">
              <a:lnSpc>
                <a:spcPct val="150000"/>
              </a:lnSpc>
              <a:buClr>
                <a:srgbClr val="C00000"/>
              </a:buClr>
              <a:buFont typeface="Arial" pitchFamily="34" charset="0"/>
              <a:buChar char="•"/>
            </a:pPr>
            <a:r>
              <a:rPr lang="en-US" sz="2000" i="1" dirty="0" smtClean="0">
                <a:solidFill>
                  <a:schemeClr val="bg1"/>
                </a:solidFill>
              </a:rPr>
              <a:t>Perhaps, but it is expensive – in time, energy, and image</a:t>
            </a:r>
          </a:p>
          <a:p>
            <a:pPr marL="342900" indent="-342900"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Ø"/>
            </a:pPr>
            <a:r>
              <a:rPr lang="en-US" sz="2400" dirty="0" smtClean="0">
                <a:solidFill>
                  <a:schemeClr val="bg1"/>
                </a:solidFill>
              </a:rPr>
              <a:t>You Can Win Work You Find After RFP Release</a:t>
            </a:r>
          </a:p>
          <a:p>
            <a:pPr marL="800100" lvl="1" indent="-342900">
              <a:lnSpc>
                <a:spcPct val="150000"/>
              </a:lnSpc>
              <a:buClr>
                <a:srgbClr val="C00000"/>
              </a:buClr>
              <a:buFont typeface="Arial" pitchFamily="34" charset="0"/>
              <a:buChar char="•"/>
            </a:pPr>
            <a:r>
              <a:rPr lang="en-US" sz="2000" i="1" dirty="0" smtClean="0">
                <a:solidFill>
                  <a:schemeClr val="bg1"/>
                </a:solidFill>
              </a:rPr>
              <a:t>Many have done it, of course, but at what cost?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505200" y="6477000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fld id="{6CB6AD7C-61EE-B54C-8A82-C43369E3BC0F}" type="slidenum">
              <a:rPr lang="en-US"/>
              <a:pPr/>
              <a:t>15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8100" y="1143000"/>
            <a:ext cx="1638300" cy="4953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50000"/>
              </a:spcBef>
            </a:pPr>
            <a:r>
              <a:rPr lang="en-US" sz="3200" b="1" dirty="0">
                <a:ln w="6350">
                  <a:noFill/>
                </a:ln>
                <a:solidFill>
                  <a:srgbClr val="C00000"/>
                </a:solidFill>
                <a:effectLst>
                  <a:reflection blurRad="6350" stA="55000" endA="300" endPos="45500" dir="5400000" sy="-100000" algn="bl" rotWithShape="0"/>
                </a:effectLst>
                <a:latin typeface="Copperplate Gothic Bold" pitchFamily="34" charset="0"/>
                <a:ea typeface="+mj-ea"/>
                <a:cs typeface="+mj-cs"/>
              </a:rPr>
              <a:t>Myth   </a:t>
            </a:r>
          </a:p>
        </p:txBody>
      </p:sp>
      <p:sp>
        <p:nvSpPr>
          <p:cNvPr id="8" name="Rectangle 7"/>
          <p:cNvSpPr/>
          <p:nvPr/>
        </p:nvSpPr>
        <p:spPr>
          <a:xfrm>
            <a:off x="114300" y="5943600"/>
            <a:ext cx="1485900" cy="4953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50000"/>
              </a:spcBef>
            </a:pPr>
            <a:r>
              <a:rPr lang="en-US" sz="2800" b="1" dirty="0">
                <a:ln w="6350">
                  <a:noFill/>
                </a:ln>
                <a:solidFill>
                  <a:srgbClr val="C00000"/>
                </a:solidFill>
                <a:effectLst>
                  <a:reflection blurRad="6350" stA="55000" endA="300" endPos="45500" dir="5400000" sy="-100000" algn="bl" rotWithShape="0"/>
                </a:effectLst>
                <a:latin typeface="Copperplate Gothic Bold" pitchFamily="34" charset="0"/>
                <a:ea typeface="+mj-ea"/>
                <a:cs typeface="+mj-cs"/>
              </a:rPr>
              <a:t>Maybe</a:t>
            </a:r>
            <a:endParaRPr lang="en-US" sz="2400" b="1" dirty="0">
              <a:ln w="6350">
                <a:noFill/>
              </a:ln>
              <a:solidFill>
                <a:srgbClr val="C00000"/>
              </a:solidFill>
              <a:effectLst>
                <a:reflection blurRad="6350" stA="55000" endA="300" endPos="45500" dir="5400000" sy="-100000" algn="bl" rotWithShape="0"/>
              </a:effectLst>
              <a:latin typeface="Copperplate Gothic Bold" pitchFamily="34" charset="0"/>
              <a:ea typeface="+mj-ea"/>
              <a:cs typeface="+mj-cs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457200" y="381000"/>
            <a:ext cx="8229600" cy="609600"/>
          </a:xfrm>
          <a:prstGeom prst="rect">
            <a:avLst/>
          </a:prstGeom>
          <a:effectLst/>
        </p:spPr>
        <p:txBody>
          <a:bodyPr vert="horz" lIns="45720" rIns="4572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en-US" sz="4400" dirty="0" smtClean="0">
                <a:ln w="3175">
                  <a:noFill/>
                </a:ln>
                <a:solidFill>
                  <a:srgbClr val="C00000"/>
                </a:solidFill>
                <a:latin typeface="Copperplate Gothic Bold" pitchFamily="34" charset="0"/>
                <a:ea typeface="+mj-ea"/>
                <a:cs typeface="+mj-cs"/>
              </a:rPr>
              <a:t>Proposal Myths</a:t>
            </a:r>
            <a:endParaRPr lang="en-US" sz="4400" dirty="0">
              <a:ln w="3175">
                <a:noFill/>
              </a:ln>
              <a:solidFill>
                <a:srgbClr val="C00000"/>
              </a:solidFill>
              <a:latin typeface="Copperplate Gothic Bold" pitchFamily="34" charset="0"/>
              <a:ea typeface="+mj-ea"/>
              <a:cs typeface="+mj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57200" y="1752600"/>
            <a:ext cx="685800" cy="4191000"/>
          </a:xfrm>
          <a:prstGeom prst="rect">
            <a:avLst/>
          </a:prstGeom>
          <a:gradFill flip="none" rotWithShape="1">
            <a:gsLst>
              <a:gs pos="100000">
                <a:srgbClr val="C9C9C9"/>
              </a:gs>
              <a:gs pos="73000">
                <a:schemeClr val="tx1">
                  <a:lumMod val="65000"/>
                </a:schemeClr>
              </a:gs>
              <a:gs pos="4000">
                <a:srgbClr val="C00000"/>
              </a:gs>
              <a:gs pos="0">
                <a:srgbClr val="CBCBCB"/>
              </a:gs>
              <a:gs pos="40000">
                <a:srgbClr val="002060">
                  <a:lumMod val="12000"/>
                  <a:alpha val="54000"/>
                </a:srgbClr>
              </a:gs>
              <a:gs pos="100000">
                <a:srgbClr val="777777">
                  <a:lumMod val="0"/>
                  <a:lumOff val="100000"/>
                </a:srgbClr>
              </a:gs>
              <a:gs pos="100000">
                <a:srgbClr val="EAEAEA"/>
              </a:gs>
            </a:gsLst>
            <a:lin ang="5400000" scaled="1"/>
            <a:tileRect/>
          </a:gradFill>
          <a:ln w="38100"/>
          <a:effectLst>
            <a:glow rad="139700">
              <a:schemeClr val="accent1">
                <a:satMod val="175000"/>
                <a:alpha val="40000"/>
              </a:schemeClr>
            </a:glow>
            <a:softEdge rad="31750"/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gradFill flip="none" rotWithShape="1">
                <a:gsLst>
                  <a:gs pos="0">
                    <a:schemeClr val="lt1">
                      <a:shade val="30000"/>
                      <a:satMod val="115000"/>
                    </a:schemeClr>
                  </a:gs>
                  <a:gs pos="50000">
                    <a:schemeClr val="lt1">
                      <a:shade val="67500"/>
                      <a:satMod val="115000"/>
                    </a:schemeClr>
                  </a:gs>
                  <a:gs pos="100000">
                    <a:schemeClr val="lt1">
                      <a:shade val="100000"/>
                      <a:satMod val="115000"/>
                    </a:scheme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12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52400" y="6400800"/>
            <a:ext cx="457200" cy="365125"/>
          </a:xfrm>
        </p:spPr>
        <p:txBody>
          <a:bodyPr/>
          <a:lstStyle/>
          <a:p>
            <a:pPr algn="l"/>
            <a:fld id="{FE582149-76D0-44CC-8415-9F37260E36F6}" type="slidenum">
              <a:rPr lang="en-US" sz="16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pPr algn="l"/>
              <a:t>15</a:t>
            </a:fld>
            <a:endParaRPr lang="en-US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6564868"/>
            <a:ext cx="9144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aseline="30000" dirty="0">
                <a:solidFill>
                  <a:srgbClr val="800000"/>
                </a:solidFill>
                <a:latin typeface="Georgia" pitchFamily="18" charset="0"/>
                <a:cs typeface="Copperplate Gothic Bold"/>
              </a:rPr>
              <a:t>©</a:t>
            </a:r>
            <a:r>
              <a:rPr lang="en-US" sz="1600" dirty="0">
                <a:solidFill>
                  <a:srgbClr val="800000"/>
                </a:solidFill>
                <a:latin typeface="Georgia" pitchFamily="18" charset="0"/>
                <a:cs typeface="Copperplate Gothic Bold"/>
              </a:rPr>
              <a:t> </a:t>
            </a:r>
            <a:r>
              <a:rPr lang="en-US" sz="1200" dirty="0">
                <a:solidFill>
                  <a:srgbClr val="800000"/>
                </a:solidFill>
                <a:latin typeface="Georgia" pitchFamily="18" charset="0"/>
                <a:cs typeface="Copperplate Gothic Bold"/>
              </a:rPr>
              <a:t>Skyway </a:t>
            </a:r>
            <a:r>
              <a:rPr lang="en-US" sz="1200" dirty="0" smtClean="0">
                <a:solidFill>
                  <a:srgbClr val="800000"/>
                </a:solidFill>
                <a:latin typeface="Georgia" pitchFamily="18" charset="0"/>
                <a:cs typeface="Copperplate Gothic Bold"/>
              </a:rPr>
              <a:t>Acquisition Solutions, LLC</a:t>
            </a:r>
            <a:endParaRPr lang="en-US" dirty="0">
              <a:solidFill>
                <a:srgbClr val="800000"/>
              </a:solidFill>
              <a:latin typeface="Georgia" pitchFamily="18" charset="0"/>
              <a:cs typeface="Copperplate Gothic Bold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56668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ubtitle 2"/>
          <p:cNvSpPr txBox="1">
            <a:spLocks/>
          </p:cNvSpPr>
          <p:nvPr/>
        </p:nvSpPr>
        <p:spPr>
          <a:xfrm>
            <a:off x="762000" y="1066800"/>
            <a:ext cx="8229600" cy="5181600"/>
          </a:xfrm>
          <a:prstGeom prst="rect">
            <a:avLst/>
          </a:prstGeom>
        </p:spPr>
        <p:txBody>
          <a:bodyPr>
            <a:noAutofit/>
          </a:bodyPr>
          <a:lstStyle>
            <a:lvl1pPr marL="548640" indent="-411480" algn="l" rtl="0" eaLnBrk="1" latinLnBrk="0" hangingPunct="1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68680" indent="-283464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 2"/>
              <a:buChar char="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3856" indent="-228600" algn="l" rtl="0" eaLnBrk="1" latinLnBrk="0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/>
              <a:buChar char="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5331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Char char="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533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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6479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Char char="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65960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7128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6829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-228600">
              <a:spcAft>
                <a:spcPts val="600"/>
              </a:spcAft>
              <a:buClr>
                <a:srgbClr val="C00000"/>
              </a:buClr>
              <a:buFont typeface="Wingdings" pitchFamily="2" charset="2"/>
              <a:buChar char="Ø"/>
            </a:pPr>
            <a:r>
              <a:rPr lang="en-US" sz="2400" dirty="0" smtClean="0">
                <a:solidFill>
                  <a:schemeClr val="bg1"/>
                </a:solidFill>
                <a:latin typeface="Garamond" pitchFamily="18" charset="0"/>
              </a:rPr>
              <a:t>16 </a:t>
            </a:r>
            <a:r>
              <a:rPr lang="en-US" sz="2400" dirty="0">
                <a:solidFill>
                  <a:schemeClr val="bg1"/>
                </a:solidFill>
                <a:latin typeface="Garamond" pitchFamily="18" charset="0"/>
              </a:rPr>
              <a:t>years as a Department of Defense contracting </a:t>
            </a:r>
            <a:r>
              <a:rPr lang="en-US" sz="2400" dirty="0" smtClean="0">
                <a:solidFill>
                  <a:schemeClr val="bg1"/>
                </a:solidFill>
                <a:latin typeface="Garamond" pitchFamily="18" charset="0"/>
              </a:rPr>
              <a:t>officer</a:t>
            </a:r>
          </a:p>
          <a:p>
            <a:pPr marL="548640" lvl="1" indent="-228600">
              <a:spcAft>
                <a:spcPts val="600"/>
              </a:spcAft>
              <a:buClr>
                <a:srgbClr val="C00000"/>
              </a:buClr>
              <a:buFont typeface="Wingdings" pitchFamily="2" charset="2"/>
              <a:buChar char="Ø"/>
            </a:pPr>
            <a:r>
              <a:rPr lang="en-US" sz="2000" dirty="0" smtClean="0">
                <a:solidFill>
                  <a:schemeClr val="bg1"/>
                </a:solidFill>
                <a:latin typeface="Garamond" pitchFamily="18" charset="0"/>
              </a:rPr>
              <a:t>Air Force Material Command, Air Force Space Command</a:t>
            </a:r>
          </a:p>
          <a:p>
            <a:pPr marL="548640" lvl="1" indent="-228600">
              <a:spcAft>
                <a:spcPts val="600"/>
              </a:spcAft>
              <a:buClr>
                <a:srgbClr val="C00000"/>
              </a:buClr>
              <a:buFont typeface="Wingdings" pitchFamily="2" charset="2"/>
              <a:buChar char="Ø"/>
            </a:pPr>
            <a:r>
              <a:rPr lang="en-US" sz="2000" dirty="0">
                <a:solidFill>
                  <a:schemeClr val="bg1"/>
                </a:solidFill>
                <a:latin typeface="Garamond" pitchFamily="18" charset="0"/>
              </a:rPr>
              <a:t>US Special </a:t>
            </a:r>
            <a:r>
              <a:rPr lang="en-US" sz="2000" dirty="0" smtClean="0">
                <a:solidFill>
                  <a:schemeClr val="bg1"/>
                </a:solidFill>
                <a:latin typeface="Garamond" pitchFamily="18" charset="0"/>
              </a:rPr>
              <a:t>Operations Command	</a:t>
            </a:r>
          </a:p>
          <a:p>
            <a:pPr marL="548640" lvl="1" indent="-228600">
              <a:spcAft>
                <a:spcPts val="600"/>
              </a:spcAft>
              <a:buClr>
                <a:srgbClr val="C00000"/>
              </a:buClr>
              <a:buFont typeface="Wingdings" pitchFamily="2" charset="2"/>
              <a:buChar char="Ø"/>
            </a:pPr>
            <a:r>
              <a:rPr lang="en-US" sz="2000" dirty="0" smtClean="0">
                <a:solidFill>
                  <a:schemeClr val="bg1"/>
                </a:solidFill>
                <a:latin typeface="Garamond" pitchFamily="18" charset="0"/>
              </a:rPr>
              <a:t>Contracts </a:t>
            </a:r>
            <a:r>
              <a:rPr lang="en-US" sz="2000" dirty="0">
                <a:solidFill>
                  <a:schemeClr val="bg1"/>
                </a:solidFill>
                <a:latin typeface="Garamond" pitchFamily="18" charset="0"/>
              </a:rPr>
              <a:t>from $92,000 - $882 Mil </a:t>
            </a:r>
          </a:p>
          <a:p>
            <a:pPr marL="228600" indent="-228600">
              <a:spcAft>
                <a:spcPts val="600"/>
              </a:spcAft>
              <a:buClr>
                <a:srgbClr val="C00000"/>
              </a:buClr>
              <a:buFont typeface="Wingdings" pitchFamily="2" charset="2"/>
              <a:buChar char="Ø"/>
            </a:pPr>
            <a:r>
              <a:rPr lang="en-US" sz="2400" dirty="0" smtClean="0">
                <a:solidFill>
                  <a:schemeClr val="bg1"/>
                </a:solidFill>
                <a:latin typeface="Garamond" pitchFamily="18" charset="0"/>
              </a:rPr>
              <a:t>Bought aircraft, weapons, engineering services, specialized vehicles, maintenance services, space systems, simulators, medical equipment, body armor, radios, R&amp;D, professional services…</a:t>
            </a:r>
            <a:r>
              <a:rPr lang="en-US" sz="2000" dirty="0" smtClean="0">
                <a:solidFill>
                  <a:schemeClr val="bg1"/>
                </a:solidFill>
                <a:latin typeface="Garamond" pitchFamily="18" charset="0"/>
              </a:rPr>
              <a:t> </a:t>
            </a:r>
          </a:p>
          <a:p>
            <a:pPr marL="228600" indent="-228600">
              <a:spcAft>
                <a:spcPts val="600"/>
              </a:spcAft>
              <a:buClr>
                <a:srgbClr val="C00000"/>
              </a:buClr>
              <a:buFont typeface="Wingdings" pitchFamily="2" charset="2"/>
              <a:buChar char="Ø"/>
            </a:pPr>
            <a:r>
              <a:rPr lang="en-US" sz="2400" dirty="0" smtClean="0">
                <a:solidFill>
                  <a:schemeClr val="bg1"/>
                </a:solidFill>
                <a:latin typeface="Garamond" pitchFamily="18" charset="0"/>
              </a:rPr>
              <a:t>Certified </a:t>
            </a:r>
            <a:r>
              <a:rPr lang="en-US" sz="2400" dirty="0">
                <a:solidFill>
                  <a:schemeClr val="bg1"/>
                </a:solidFill>
                <a:latin typeface="Garamond" pitchFamily="18" charset="0"/>
              </a:rPr>
              <a:t>Federal Contracts </a:t>
            </a:r>
            <a:r>
              <a:rPr lang="en-US" sz="2400" dirty="0" smtClean="0">
                <a:solidFill>
                  <a:schemeClr val="bg1"/>
                </a:solidFill>
                <a:latin typeface="Garamond" pitchFamily="18" charset="0"/>
              </a:rPr>
              <a:t>Manager (NCMA)</a:t>
            </a:r>
          </a:p>
          <a:p>
            <a:pPr marL="228600" indent="-228600">
              <a:spcAft>
                <a:spcPts val="600"/>
              </a:spcAft>
              <a:buClr>
                <a:srgbClr val="C00000"/>
              </a:buClr>
              <a:buFont typeface="Wingdings" pitchFamily="2" charset="2"/>
              <a:buChar char="Ø"/>
            </a:pPr>
            <a:r>
              <a:rPr lang="en-US" sz="2400" dirty="0" smtClean="0">
                <a:solidFill>
                  <a:schemeClr val="bg1"/>
                </a:solidFill>
                <a:latin typeface="Garamond" pitchFamily="18" charset="0"/>
              </a:rPr>
              <a:t>Certified in Contracting and Program Management (DAU)</a:t>
            </a:r>
          </a:p>
          <a:p>
            <a:pPr marL="228600" indent="-228600">
              <a:spcAft>
                <a:spcPts val="600"/>
              </a:spcAft>
              <a:buClr>
                <a:srgbClr val="C00000"/>
              </a:buClr>
              <a:buFont typeface="Wingdings" pitchFamily="2" charset="2"/>
              <a:buChar char="Ø"/>
            </a:pPr>
            <a:endParaRPr lang="en-US" sz="2400" b="1" dirty="0" smtClean="0">
              <a:solidFill>
                <a:schemeClr val="bg1"/>
              </a:solidFill>
              <a:latin typeface="Garamond" pitchFamily="18" charset="0"/>
            </a:endParaRPr>
          </a:p>
          <a:p>
            <a:pPr marL="228600" indent="-228600">
              <a:spcAft>
                <a:spcPts val="600"/>
              </a:spcAft>
              <a:buClr>
                <a:srgbClr val="C00000"/>
              </a:buClr>
              <a:buFont typeface="Wingdings" pitchFamily="2" charset="2"/>
              <a:buChar char="Ø"/>
            </a:pPr>
            <a:r>
              <a:rPr lang="en-US" sz="2400" b="1" dirty="0" smtClean="0">
                <a:solidFill>
                  <a:schemeClr val="bg1"/>
                </a:solidFill>
                <a:latin typeface="Garamond" pitchFamily="18" charset="0"/>
              </a:rPr>
              <a:t>NOTE: I present as if I’m still a Contracting Officer</a:t>
            </a:r>
            <a:endParaRPr lang="en-US" sz="2400" b="1" dirty="0">
              <a:solidFill>
                <a:schemeClr val="bg1"/>
              </a:solidFill>
              <a:latin typeface="Garamond" pitchFamily="18" charset="0"/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402536" y="1676400"/>
            <a:ext cx="6517956" cy="5029200"/>
          </a:xfrm>
          <a:prstGeom prst="rect">
            <a:avLst/>
          </a:prstGeom>
        </p:spPr>
        <p:txBody>
          <a:bodyPr>
            <a:normAutofit/>
          </a:bodyPr>
          <a:lstStyle>
            <a:lvl1pPr marL="548640" indent="-411480" algn="l" rtl="0" eaLnBrk="1" latinLnBrk="0" hangingPunct="1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68680" indent="-283464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 2"/>
              <a:buChar char="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3856" indent="-228600" algn="l" rtl="0" eaLnBrk="1" latinLnBrk="0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/>
              <a:buChar char="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5331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Char char="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533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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6479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Char char="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65960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7128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6829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3600" b="1" dirty="0">
              <a:solidFill>
                <a:schemeClr val="bg1"/>
              </a:solidFill>
              <a:latin typeface="Garamond" pitchFamily="18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57200" y="152400"/>
            <a:ext cx="8229600" cy="990600"/>
          </a:xfrm>
          <a:prstGeom prst="rect">
            <a:avLst/>
          </a:prstGeom>
          <a:effectLst/>
        </p:spPr>
        <p:txBody>
          <a:bodyPr vert="horz" lIns="45720" rIns="4572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en-US" sz="4000" dirty="0" smtClean="0">
                <a:ln w="3175">
                  <a:noFill/>
                </a:ln>
                <a:solidFill>
                  <a:srgbClr val="C00000"/>
                </a:solidFill>
                <a:latin typeface="Copperplate Gothic Bold" pitchFamily="34" charset="0"/>
                <a:ea typeface="+mj-ea"/>
                <a:cs typeface="+mj-cs"/>
              </a:rPr>
              <a:t>Kevin M. Jans</a:t>
            </a:r>
            <a:endParaRPr lang="en-US" sz="4000" dirty="0">
              <a:ln w="3175">
                <a:noFill/>
              </a:ln>
              <a:solidFill>
                <a:srgbClr val="C00000"/>
              </a:solidFill>
              <a:latin typeface="Copperplate Gothic Bold" pitchFamily="34" charset="0"/>
              <a:ea typeface="+mj-ea"/>
              <a:cs typeface="+mj-cs"/>
            </a:endParaRPr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52400" y="6400800"/>
            <a:ext cx="457200" cy="365125"/>
          </a:xfrm>
        </p:spPr>
        <p:txBody>
          <a:bodyPr/>
          <a:lstStyle/>
          <a:p>
            <a:pPr algn="l"/>
            <a:fld id="{FE582149-76D0-44CC-8415-9F37260E36F6}" type="slidenum">
              <a:rPr lang="en-US" sz="16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pPr algn="l"/>
              <a:t>2</a:t>
            </a:fld>
            <a:endParaRPr lang="en-US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6564868"/>
            <a:ext cx="9144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aseline="30000" dirty="0">
                <a:solidFill>
                  <a:srgbClr val="800000"/>
                </a:solidFill>
                <a:latin typeface="Georgia" pitchFamily="18" charset="0"/>
                <a:cs typeface="Copperplate Gothic Bold"/>
              </a:rPr>
              <a:t>©</a:t>
            </a:r>
            <a:r>
              <a:rPr lang="en-US" sz="1600" dirty="0">
                <a:solidFill>
                  <a:srgbClr val="800000"/>
                </a:solidFill>
                <a:latin typeface="Georgia" pitchFamily="18" charset="0"/>
                <a:cs typeface="Copperplate Gothic Bold"/>
              </a:rPr>
              <a:t> </a:t>
            </a:r>
            <a:r>
              <a:rPr lang="en-US" sz="1200" dirty="0">
                <a:solidFill>
                  <a:srgbClr val="800000"/>
                </a:solidFill>
                <a:latin typeface="Georgia" pitchFamily="18" charset="0"/>
                <a:cs typeface="Copperplate Gothic Bold"/>
              </a:rPr>
              <a:t>Skyway </a:t>
            </a:r>
            <a:r>
              <a:rPr lang="en-US" sz="1200" dirty="0" smtClean="0">
                <a:solidFill>
                  <a:srgbClr val="800000"/>
                </a:solidFill>
                <a:latin typeface="Georgia" pitchFamily="18" charset="0"/>
                <a:cs typeface="Copperplate Gothic Bold"/>
              </a:rPr>
              <a:t>Acquisition Solutions, LLC</a:t>
            </a:r>
            <a:endParaRPr lang="en-US" dirty="0">
              <a:solidFill>
                <a:srgbClr val="800000"/>
              </a:solidFill>
              <a:latin typeface="Georgia" pitchFamily="18" charset="0"/>
              <a:cs typeface="Copperplate Gothic Bold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16233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6800" y="2667000"/>
            <a:ext cx="3886200" cy="3124200"/>
          </a:xfrm>
          <a:ln w="57150">
            <a:solidFill>
              <a:schemeClr val="bg1"/>
            </a:solidFill>
          </a:ln>
        </p:spPr>
        <p:txBody>
          <a:bodyPr>
            <a:normAutofit/>
          </a:bodyPr>
          <a:lstStyle/>
          <a:p>
            <a:pPr marL="236538" lvl="2" indent="-236538" algn="ctr">
              <a:buClr>
                <a:srgbClr val="FF0000"/>
              </a:buClr>
              <a:buSzPct val="80000"/>
              <a:buNone/>
              <a:tabLst>
                <a:tab pos="6454775" algn="l"/>
              </a:tabLst>
            </a:pPr>
            <a:endParaRPr lang="en-US" sz="1200" b="1" dirty="0" smtClean="0">
              <a:solidFill>
                <a:schemeClr val="bg1"/>
              </a:solidFill>
              <a:latin typeface="Baskerville Old Face" pitchFamily="18" charset="0"/>
              <a:cs typeface="Times New Roman" pitchFamily="18" charset="0"/>
            </a:endParaRPr>
          </a:p>
          <a:p>
            <a:pPr marL="0" lvl="2" indent="0" algn="ctr">
              <a:buClr>
                <a:srgbClr val="FF0000"/>
              </a:buClr>
              <a:buSzPct val="80000"/>
              <a:buNone/>
              <a:tabLst>
                <a:tab pos="6454775" algn="l"/>
              </a:tabLst>
            </a:pPr>
            <a:r>
              <a:rPr lang="en-US" sz="3200" b="1" dirty="0" smtClean="0">
                <a:solidFill>
                  <a:schemeClr val="bg1"/>
                </a:solidFill>
                <a:latin typeface="Garamond" pitchFamily="18" charset="0"/>
                <a:cs typeface="Times New Roman" pitchFamily="18" charset="0"/>
              </a:rPr>
              <a:t>How to find the </a:t>
            </a:r>
            <a:r>
              <a:rPr lang="en-US" sz="3200" b="1" dirty="0" smtClean="0">
                <a:solidFill>
                  <a:srgbClr val="C00000"/>
                </a:solidFill>
                <a:latin typeface="Garamond" pitchFamily="18" charset="0"/>
                <a:cs typeface="Times New Roman" pitchFamily="18" charset="0"/>
              </a:rPr>
              <a:t>RIGHT </a:t>
            </a:r>
            <a:r>
              <a:rPr lang="en-US" sz="3200" b="1" dirty="0" smtClean="0">
                <a:solidFill>
                  <a:schemeClr val="bg1"/>
                </a:solidFill>
                <a:latin typeface="Garamond" pitchFamily="18" charset="0"/>
                <a:cs typeface="Times New Roman" pitchFamily="18" charset="0"/>
              </a:rPr>
              <a:t>opportunity</a:t>
            </a:r>
          </a:p>
          <a:p>
            <a:pPr marL="236538" lvl="2" indent="-236538" algn="ctr">
              <a:buClr>
                <a:srgbClr val="FF0000"/>
              </a:buClr>
              <a:buSzPct val="80000"/>
              <a:buNone/>
              <a:tabLst>
                <a:tab pos="6454775" algn="l"/>
              </a:tabLst>
            </a:pPr>
            <a:endParaRPr lang="en-US" sz="2800" b="1" dirty="0" smtClean="0">
              <a:solidFill>
                <a:schemeClr val="bg1"/>
              </a:solidFill>
              <a:latin typeface="Baskerville Old Face" pitchFamily="18" charset="0"/>
              <a:cs typeface="Times New Roman" pitchFamily="18" charset="0"/>
            </a:endParaRPr>
          </a:p>
          <a:p>
            <a:pPr marL="0" lvl="2" indent="0" algn="ctr">
              <a:buClr>
                <a:srgbClr val="FF0000"/>
              </a:buClr>
              <a:buSzPct val="80000"/>
              <a:buNone/>
              <a:tabLst>
                <a:tab pos="6454775" algn="l"/>
              </a:tabLst>
            </a:pPr>
            <a:r>
              <a:rPr lang="en-US" sz="3200" b="1" dirty="0" smtClean="0">
                <a:solidFill>
                  <a:schemeClr val="bg1"/>
                </a:solidFill>
                <a:latin typeface="Garamond" pitchFamily="18" charset="0"/>
                <a:cs typeface="Times New Roman" pitchFamily="18" charset="0"/>
              </a:rPr>
              <a:t>How to </a:t>
            </a:r>
            <a:r>
              <a:rPr lang="en-US" sz="3200" b="1" dirty="0" smtClean="0">
                <a:solidFill>
                  <a:srgbClr val="C00000"/>
                </a:solidFill>
                <a:latin typeface="Garamond" pitchFamily="18" charset="0"/>
                <a:cs typeface="Times New Roman" pitchFamily="18" charset="0"/>
              </a:rPr>
              <a:t>WIN</a:t>
            </a:r>
          </a:p>
          <a:p>
            <a:pPr marL="0" lvl="2" indent="0" algn="ctr">
              <a:buClr>
                <a:srgbClr val="FF0000"/>
              </a:buClr>
              <a:buSzPct val="80000"/>
              <a:buNone/>
              <a:tabLst>
                <a:tab pos="6454775" algn="l"/>
              </a:tabLst>
            </a:pPr>
            <a:r>
              <a:rPr lang="en-US" sz="3200" b="1" dirty="0" smtClean="0">
                <a:solidFill>
                  <a:schemeClr val="bg1"/>
                </a:solidFill>
                <a:latin typeface="Garamond" pitchFamily="18" charset="0"/>
                <a:cs typeface="Times New Roman" pitchFamily="18" charset="0"/>
              </a:rPr>
              <a:t>the contract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52400" y="6400800"/>
            <a:ext cx="457200" cy="365125"/>
          </a:xfrm>
        </p:spPr>
        <p:txBody>
          <a:bodyPr/>
          <a:lstStyle/>
          <a:p>
            <a:pPr algn="l"/>
            <a:fld id="{FE582149-76D0-44CC-8415-9F37260E36F6}" type="slidenum">
              <a:rPr lang="en-US" sz="1050" smtClean="0">
                <a:latin typeface="Times New Roman" pitchFamily="18" charset="0"/>
                <a:cs typeface="Times New Roman" pitchFamily="18" charset="0"/>
              </a:rPr>
              <a:pPr algn="l"/>
              <a:t>3</a:t>
            </a:fld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14"/>
          <p:cNvGrpSpPr/>
          <p:nvPr/>
        </p:nvGrpSpPr>
        <p:grpSpPr>
          <a:xfrm>
            <a:off x="-2514600" y="1295400"/>
            <a:ext cx="7162800" cy="6477000"/>
            <a:chOff x="-2514600" y="1295400"/>
            <a:chExt cx="7162800" cy="6477000"/>
          </a:xfrm>
        </p:grpSpPr>
        <p:sp>
          <p:nvSpPr>
            <p:cNvPr id="10" name="Oval 9"/>
            <p:cNvSpPr/>
            <p:nvPr/>
          </p:nvSpPr>
          <p:spPr>
            <a:xfrm>
              <a:off x="-2514600" y="1295400"/>
              <a:ext cx="7162800" cy="6477000"/>
            </a:xfrm>
            <a:prstGeom prst="ellipse">
              <a:avLst/>
            </a:prstGeom>
            <a:ln w="28575">
              <a:solidFill>
                <a:schemeClr val="bg1">
                  <a:lumMod val="95000"/>
                  <a:lumOff val="5000"/>
                </a:schemeClr>
              </a:solidFill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Oval 12"/>
            <p:cNvSpPr/>
            <p:nvPr/>
          </p:nvSpPr>
          <p:spPr>
            <a:xfrm>
              <a:off x="762000" y="3258273"/>
              <a:ext cx="3810000" cy="3536066"/>
            </a:xfrm>
            <a:prstGeom prst="ellipse">
              <a:avLst/>
            </a:prstGeom>
            <a:gradFill flip="none" rotWithShape="1">
              <a:gsLst>
                <a:gs pos="0">
                  <a:srgbClr val="FFC000">
                    <a:shade val="30000"/>
                    <a:satMod val="115000"/>
                  </a:srgbClr>
                </a:gs>
                <a:gs pos="50000">
                  <a:srgbClr val="FFC000">
                    <a:shade val="67500"/>
                    <a:satMod val="115000"/>
                  </a:srgbClr>
                </a:gs>
                <a:gs pos="100000">
                  <a:srgbClr val="FFC000">
                    <a:shade val="100000"/>
                    <a:satMod val="115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28575">
              <a:solidFill>
                <a:schemeClr val="bg1">
                  <a:lumMod val="95000"/>
                  <a:lumOff val="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Oval 10"/>
            <p:cNvSpPr/>
            <p:nvPr/>
          </p:nvSpPr>
          <p:spPr>
            <a:xfrm>
              <a:off x="1729208" y="4038600"/>
              <a:ext cx="2704193" cy="2590800"/>
            </a:xfrm>
            <a:prstGeom prst="ellipse">
              <a:avLst/>
            </a:prstGeom>
            <a:gradFill flip="none" rotWithShape="1">
              <a:gsLst>
                <a:gs pos="0">
                  <a:srgbClr val="00B0F0">
                    <a:shade val="30000"/>
                    <a:satMod val="115000"/>
                  </a:srgbClr>
                </a:gs>
                <a:gs pos="50000">
                  <a:srgbClr val="00B0F0">
                    <a:shade val="67500"/>
                    <a:satMod val="115000"/>
                  </a:srgbClr>
                </a:gs>
                <a:gs pos="100000">
                  <a:srgbClr val="00B0F0">
                    <a:shade val="100000"/>
                    <a:satMod val="115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28575">
              <a:solidFill>
                <a:schemeClr val="bg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Oval 11"/>
            <p:cNvSpPr/>
            <p:nvPr/>
          </p:nvSpPr>
          <p:spPr>
            <a:xfrm>
              <a:off x="2819400" y="4876800"/>
              <a:ext cx="1530392" cy="1466126"/>
            </a:xfrm>
            <a:prstGeom prst="ellipse">
              <a:avLst/>
            </a:prstGeom>
            <a:solidFill>
              <a:srgbClr val="C00000"/>
            </a:solidFill>
            <a:ln w="28575">
              <a:solidFill>
                <a:schemeClr val="bg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52400" y="2296180"/>
              <a:ext cx="306616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>
                  <a:effectLst>
                    <a:glow rad="63500">
                      <a:schemeClr val="accent1">
                        <a:satMod val="175000"/>
                        <a:alpha val="40000"/>
                      </a:schemeClr>
                    </a:glow>
                  </a:effectLst>
                </a:rPr>
                <a:t>Federal Market</a:t>
              </a:r>
              <a:endParaRPr lang="en-US" sz="2800" b="1" dirty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729209" y="4481755"/>
              <a:ext cx="2628137" cy="3950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effectLst>
                    <a:glow rad="63500">
                      <a:schemeClr val="accent1">
                        <a:satMod val="175000"/>
                        <a:alpha val="40000"/>
                      </a:schemeClr>
                    </a:glow>
                  </a:effectLst>
                </a:rPr>
                <a:t>Winnable Opps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981520" y="3567355"/>
              <a:ext cx="3066160" cy="3950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effectLst>
                    <a:glow rad="63500">
                      <a:schemeClr val="accent1">
                        <a:satMod val="175000"/>
                        <a:alpha val="40000"/>
                      </a:schemeClr>
                    </a:glow>
                  </a:effectLst>
                </a:rPr>
                <a:t>Targeted Opps</a:t>
              </a:r>
              <a:endParaRPr lang="en-US" sz="2000" b="1" dirty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2604094" y="5235714"/>
              <a:ext cx="204410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effectLst>
                    <a:glow rad="63500">
                      <a:schemeClr val="accent1">
                        <a:satMod val="175000"/>
                        <a:alpha val="40000"/>
                      </a:schemeClr>
                    </a:glow>
                  </a:effectLst>
                </a:rPr>
                <a:t>Proposal Resources</a:t>
              </a:r>
              <a:endParaRPr lang="en-US" sz="2000" b="1" dirty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endParaRPr>
            </a:p>
          </p:txBody>
        </p:sp>
      </p:grpSp>
      <p:sp>
        <p:nvSpPr>
          <p:cNvPr id="28" name="Title 27"/>
          <p:cNvSpPr>
            <a:spLocks noGrp="1"/>
          </p:cNvSpPr>
          <p:nvPr>
            <p:ph type="title"/>
          </p:nvPr>
        </p:nvSpPr>
        <p:spPr>
          <a:xfrm>
            <a:off x="2209800" y="0"/>
            <a:ext cx="6629400" cy="2514600"/>
          </a:xfrm>
        </p:spPr>
        <p:txBody>
          <a:bodyPr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/>
          </a:bodyPr>
          <a:lstStyle/>
          <a:p>
            <a:pPr lvl="2" algn="ctr" rtl="0">
              <a:spcBef>
                <a:spcPct val="0"/>
              </a:spcBef>
            </a:pPr>
            <a:r>
              <a:rPr lang="en-US" sz="4800" dirty="0" smtClean="0">
                <a:solidFill>
                  <a:srgbClr val="C00000"/>
                </a:solidFill>
                <a:effectLst/>
                <a:latin typeface="Copperplate Gothic Bold" pitchFamily="34" charset="0"/>
              </a:rPr>
              <a:t>The Universal B2G Problem</a:t>
            </a:r>
            <a:br>
              <a:rPr lang="en-US" sz="4800" dirty="0" smtClean="0">
                <a:solidFill>
                  <a:srgbClr val="C00000"/>
                </a:solidFill>
                <a:effectLst/>
                <a:latin typeface="Copperplate Gothic Bold" pitchFamily="34" charset="0"/>
              </a:rPr>
            </a:br>
            <a:r>
              <a:rPr lang="en-US" sz="2000" dirty="0" smtClean="0">
                <a:solidFill>
                  <a:srgbClr val="C00000"/>
                </a:solidFill>
                <a:effectLst/>
                <a:latin typeface="Copperplate Gothic Bold" pitchFamily="34" charset="0"/>
              </a:rPr>
              <a:t>(B2G = Business to Gov’t)</a:t>
            </a:r>
            <a:r>
              <a:rPr lang="en-US" sz="2000" dirty="0" smtClean="0">
                <a:solidFill>
                  <a:srgbClr val="C00000"/>
                </a:solidFill>
                <a:effectLst/>
              </a:rPr>
              <a:t/>
            </a:r>
            <a:br>
              <a:rPr lang="en-US" sz="2000" dirty="0" smtClean="0">
                <a:solidFill>
                  <a:srgbClr val="C00000"/>
                </a:solidFill>
                <a:effectLst/>
              </a:rPr>
            </a:br>
            <a:endParaRPr lang="en-US" dirty="0">
              <a:solidFill>
                <a:srgbClr val="C00000"/>
              </a:solidFill>
              <a:effectLst/>
            </a:endParaRPr>
          </a:p>
        </p:txBody>
      </p:sp>
      <p:cxnSp>
        <p:nvCxnSpPr>
          <p:cNvPr id="33" name="Straight Connector 32"/>
          <p:cNvCxnSpPr/>
          <p:nvPr/>
        </p:nvCxnSpPr>
        <p:spPr>
          <a:xfrm>
            <a:off x="5410200" y="4267200"/>
            <a:ext cx="289560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Footer Placeholder 7"/>
          <p:cNvSpPr txBox="1">
            <a:spLocks/>
          </p:cNvSpPr>
          <p:nvPr/>
        </p:nvSpPr>
        <p:spPr>
          <a:xfrm>
            <a:off x="8458200" y="6342926"/>
            <a:ext cx="457200" cy="365125"/>
          </a:xfrm>
          <a:prstGeom prst="rect">
            <a:avLst/>
          </a:prstGeom>
        </p:spPr>
        <p:txBody>
          <a:bodyPr vert="horz" anchor="b"/>
          <a:lstStyle>
            <a:defPPr>
              <a:defRPr lang="en-US"/>
            </a:defPPr>
            <a:lvl1pPr marL="0" algn="ctr" defTabSz="914400" rtl="0" eaLnBrk="1" latinLnBrk="0" hangingPunct="1">
              <a:defRPr kumimoji="0" sz="1200" kern="1200">
                <a:solidFill>
                  <a:schemeClr val="tx1">
                    <a:shade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FE582149-76D0-44CC-8415-9F37260E36F6}" type="slidenum">
              <a:rPr lang="en-US" sz="16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pPr algn="l"/>
              <a:t>3</a:t>
            </a:fld>
            <a:endParaRPr lang="en-US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729208" y="6564868"/>
            <a:ext cx="741479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aseline="30000" dirty="0">
                <a:solidFill>
                  <a:srgbClr val="800000"/>
                </a:solidFill>
                <a:latin typeface="Georgia" pitchFamily="18" charset="0"/>
                <a:cs typeface="Copperplate Gothic Bold"/>
              </a:rPr>
              <a:t>©</a:t>
            </a:r>
            <a:r>
              <a:rPr lang="en-US" sz="1600" dirty="0">
                <a:solidFill>
                  <a:srgbClr val="800000"/>
                </a:solidFill>
                <a:latin typeface="Georgia" pitchFamily="18" charset="0"/>
                <a:cs typeface="Copperplate Gothic Bold"/>
              </a:rPr>
              <a:t> </a:t>
            </a:r>
            <a:r>
              <a:rPr lang="en-US" sz="1200" dirty="0">
                <a:solidFill>
                  <a:srgbClr val="800000"/>
                </a:solidFill>
                <a:latin typeface="Georgia" pitchFamily="18" charset="0"/>
                <a:cs typeface="Copperplate Gothic Bold"/>
              </a:rPr>
              <a:t>Skyway </a:t>
            </a:r>
            <a:r>
              <a:rPr lang="en-US" sz="1200" dirty="0" smtClean="0">
                <a:solidFill>
                  <a:srgbClr val="800000"/>
                </a:solidFill>
                <a:latin typeface="Georgia" pitchFamily="18" charset="0"/>
                <a:cs typeface="Copperplate Gothic Bold"/>
              </a:rPr>
              <a:t>Acquisition Solutions, LLC</a:t>
            </a:r>
            <a:endParaRPr lang="en-US" dirty="0">
              <a:solidFill>
                <a:srgbClr val="800000"/>
              </a:solidFill>
              <a:latin typeface="Georgia" pitchFamily="18" charset="0"/>
              <a:cs typeface="Copperplate Gothic Bold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75520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9144000" cy="5181600"/>
          </a:xfrm>
        </p:spPr>
        <p:txBody>
          <a:bodyPr>
            <a:normAutofit fontScale="92500" lnSpcReduction="10000"/>
          </a:bodyPr>
          <a:lstStyle/>
          <a:p>
            <a:pPr marL="463550" lvl="1" indent="-463550" algn="ctr">
              <a:buClr>
                <a:srgbClr val="FF0000"/>
              </a:buClr>
              <a:buSzPct val="80000"/>
              <a:buNone/>
            </a:pPr>
            <a:endParaRPr lang="en-US" sz="3200" dirty="0" smtClean="0">
              <a:solidFill>
                <a:schemeClr val="bg1"/>
              </a:solidFill>
              <a:latin typeface="Baskerville Old Face" pitchFamily="18" charset="0"/>
              <a:cs typeface="Times New Roman" pitchFamily="18" charset="0"/>
            </a:endParaRPr>
          </a:p>
          <a:p>
            <a:pPr marL="463550" lvl="1" indent="-463550" algn="ctr">
              <a:buClr>
                <a:srgbClr val="FF0000"/>
              </a:buClr>
              <a:buNone/>
            </a:pPr>
            <a:r>
              <a:rPr lang="en-US" sz="3200" dirty="0">
                <a:solidFill>
                  <a:schemeClr val="bg1"/>
                </a:solidFill>
                <a:latin typeface="Baskerville Old Face" pitchFamily="18" charset="0"/>
                <a:cs typeface="Times New Roman" pitchFamily="18" charset="0"/>
              </a:rPr>
              <a:t>Who is </a:t>
            </a:r>
            <a:r>
              <a:rPr lang="en-US" sz="3200" dirty="0">
                <a:solidFill>
                  <a:srgbClr val="FF0000"/>
                </a:solidFill>
                <a:latin typeface="Baskerville Old Face" pitchFamily="18" charset="0"/>
                <a:cs typeface="Times New Roman" pitchFamily="18" charset="0"/>
              </a:rPr>
              <a:t>YOUR</a:t>
            </a:r>
            <a:r>
              <a:rPr lang="en-US" sz="3200" dirty="0">
                <a:solidFill>
                  <a:schemeClr val="bg1"/>
                </a:solidFill>
                <a:latin typeface="Baskerville Old Face" pitchFamily="18" charset="0"/>
                <a:cs typeface="Times New Roman" pitchFamily="18" charset="0"/>
              </a:rPr>
              <a:t> customer</a:t>
            </a:r>
            <a:r>
              <a:rPr lang="en-US" sz="3200" dirty="0" smtClean="0">
                <a:solidFill>
                  <a:schemeClr val="bg1"/>
                </a:solidFill>
                <a:latin typeface="Baskerville Old Face" pitchFamily="18" charset="0"/>
                <a:cs typeface="Times New Roman" pitchFamily="18" charset="0"/>
              </a:rPr>
              <a:t>? You know, don’t you?</a:t>
            </a:r>
            <a:endParaRPr lang="en-US" sz="3200" dirty="0">
              <a:solidFill>
                <a:schemeClr val="bg1"/>
              </a:solidFill>
              <a:latin typeface="Baskerville Old Face" pitchFamily="18" charset="0"/>
              <a:cs typeface="Times New Roman" pitchFamily="18" charset="0"/>
            </a:endParaRPr>
          </a:p>
          <a:p>
            <a:pPr marL="463550" lvl="1" indent="-463550" algn="ctr">
              <a:buClr>
                <a:srgbClr val="FF0000"/>
              </a:buClr>
              <a:buSzPct val="80000"/>
              <a:buNone/>
            </a:pPr>
            <a:endParaRPr lang="en-US" sz="3200" dirty="0" smtClean="0">
              <a:solidFill>
                <a:schemeClr val="bg1"/>
              </a:solidFill>
              <a:latin typeface="Baskerville Old Face" pitchFamily="18" charset="0"/>
              <a:cs typeface="Times New Roman" pitchFamily="18" charset="0"/>
            </a:endParaRPr>
          </a:p>
          <a:p>
            <a:pPr marL="463550" lvl="1" indent="-463550" algn="ctr">
              <a:buClr>
                <a:srgbClr val="FF0000"/>
              </a:buClr>
              <a:buSzPct val="80000"/>
              <a:buNone/>
            </a:pPr>
            <a:r>
              <a:rPr lang="en-US" sz="3200" dirty="0" smtClean="0">
                <a:solidFill>
                  <a:schemeClr val="bg1"/>
                </a:solidFill>
                <a:latin typeface="Baskerville Old Face" pitchFamily="18" charset="0"/>
                <a:cs typeface="Times New Roman" pitchFamily="18" charset="0"/>
              </a:rPr>
              <a:t>Some </a:t>
            </a:r>
            <a:r>
              <a:rPr lang="en-US" sz="3200" dirty="0">
                <a:solidFill>
                  <a:schemeClr val="bg1"/>
                </a:solidFill>
                <a:latin typeface="Baskerville Old Face" pitchFamily="18" charset="0"/>
                <a:cs typeface="Times New Roman" pitchFamily="18" charset="0"/>
              </a:rPr>
              <a:t>agencies who buy services in Florid</a:t>
            </a:r>
            <a:r>
              <a:rPr lang="en-US" sz="3200" dirty="0" smtClean="0">
                <a:solidFill>
                  <a:schemeClr val="bg1"/>
                </a:solidFill>
                <a:latin typeface="Baskerville Old Face" pitchFamily="18" charset="0"/>
                <a:cs typeface="Times New Roman" pitchFamily="18" charset="0"/>
              </a:rPr>
              <a:t>a,</a:t>
            </a:r>
          </a:p>
          <a:p>
            <a:pPr marL="463550" lvl="1" indent="-463550" algn="ctr">
              <a:buClr>
                <a:srgbClr val="FF0000"/>
              </a:buClr>
              <a:buSzPct val="80000"/>
              <a:buNone/>
            </a:pPr>
            <a:r>
              <a:rPr lang="en-US" sz="3200" dirty="0" smtClean="0">
                <a:solidFill>
                  <a:schemeClr val="bg1"/>
                </a:solidFill>
                <a:latin typeface="Baskerville Old Face" pitchFamily="18" charset="0"/>
                <a:cs typeface="Times New Roman" pitchFamily="18" charset="0"/>
              </a:rPr>
              <a:t>or have </a:t>
            </a:r>
            <a:r>
              <a:rPr lang="en-US" sz="3200" u="sng" dirty="0" smtClean="0">
                <a:solidFill>
                  <a:schemeClr val="bg1"/>
                </a:solidFill>
                <a:latin typeface="Baskerville Old Face" pitchFamily="18" charset="0"/>
                <a:cs typeface="Times New Roman" pitchFamily="18" charset="0"/>
              </a:rPr>
              <a:t>buyers in Florida</a:t>
            </a:r>
            <a:r>
              <a:rPr lang="en-US" sz="2800" dirty="0" smtClean="0">
                <a:solidFill>
                  <a:schemeClr val="bg1"/>
                </a:solidFill>
                <a:latin typeface="Baskerville Old Face" pitchFamily="18" charset="0"/>
                <a:cs typeface="Times New Roman" pitchFamily="18" charset="0"/>
              </a:rPr>
              <a:t>:</a:t>
            </a:r>
          </a:p>
          <a:p>
            <a:pPr marL="747014" lvl="2" indent="-463550" algn="ctr">
              <a:buClr>
                <a:srgbClr val="FF0000"/>
              </a:buClr>
              <a:buSzPct val="80000"/>
              <a:buNone/>
              <a:tabLst>
                <a:tab pos="850900" algn="l"/>
                <a:tab pos="3200400" algn="l"/>
                <a:tab pos="5549900" algn="l"/>
              </a:tabLst>
            </a:pPr>
            <a:r>
              <a:rPr lang="en-US" sz="2800" dirty="0" smtClean="0">
                <a:solidFill>
                  <a:schemeClr val="bg1"/>
                </a:solidFill>
                <a:latin typeface="Baskerville Old Face" pitchFamily="18" charset="0"/>
                <a:cs typeface="Times New Roman" pitchFamily="18" charset="0"/>
              </a:rPr>
              <a:t>		</a:t>
            </a:r>
          </a:p>
          <a:p>
            <a:pPr marL="747014" lvl="2" indent="-463550" algn="ctr">
              <a:buClr>
                <a:srgbClr val="FF0000"/>
              </a:buClr>
              <a:buSzPct val="80000"/>
              <a:buNone/>
              <a:tabLst>
                <a:tab pos="1377950" algn="l"/>
              </a:tabLst>
            </a:pPr>
            <a:r>
              <a:rPr lang="en-US" sz="4400" u="sng" dirty="0" smtClean="0">
                <a:solidFill>
                  <a:schemeClr val="bg1"/>
                </a:solidFill>
                <a:latin typeface="Baskerville Old Face" pitchFamily="18" charset="0"/>
                <a:cs typeface="Times New Roman" pitchFamily="18" charset="0"/>
              </a:rPr>
              <a:t>DOD</a:t>
            </a:r>
            <a:r>
              <a:rPr lang="en-US" sz="4400" u="sng" baseline="30000" dirty="0" smtClean="0">
                <a:solidFill>
                  <a:schemeClr val="bg1"/>
                </a:solidFill>
                <a:latin typeface="Baskerville Old Face" pitchFamily="18" charset="0"/>
                <a:cs typeface="Times New Roman" pitchFamily="18" charset="0"/>
              </a:rPr>
              <a:t>3</a:t>
            </a:r>
            <a:r>
              <a:rPr lang="en-US" sz="4400" dirty="0" smtClean="0">
                <a:solidFill>
                  <a:schemeClr val="bg1"/>
                </a:solidFill>
                <a:latin typeface="Baskerville Old Face" pitchFamily="18" charset="0"/>
                <a:cs typeface="Times New Roman" pitchFamily="18" charset="0"/>
              </a:rPr>
              <a:t>    </a:t>
            </a:r>
            <a:r>
              <a:rPr lang="en-US" sz="4400" u="sng" dirty="0" smtClean="0">
                <a:solidFill>
                  <a:schemeClr val="bg1"/>
                </a:solidFill>
                <a:latin typeface="Baskerville Old Face" pitchFamily="18" charset="0"/>
                <a:cs typeface="Times New Roman" pitchFamily="18" charset="0"/>
              </a:rPr>
              <a:t>SOCOM</a:t>
            </a:r>
            <a:r>
              <a:rPr lang="en-US" sz="4400" dirty="0" smtClean="0">
                <a:solidFill>
                  <a:schemeClr val="bg1"/>
                </a:solidFill>
                <a:latin typeface="Baskerville Old Face" pitchFamily="18" charset="0"/>
                <a:cs typeface="Times New Roman" pitchFamily="18" charset="0"/>
              </a:rPr>
              <a:t>    </a:t>
            </a:r>
            <a:r>
              <a:rPr lang="en-US" sz="4400" u="sng" dirty="0" smtClean="0">
                <a:solidFill>
                  <a:schemeClr val="bg1"/>
                </a:solidFill>
                <a:latin typeface="Baskerville Old Face" pitchFamily="18" charset="0"/>
                <a:cs typeface="Times New Roman" pitchFamily="18" charset="0"/>
              </a:rPr>
              <a:t>VA</a:t>
            </a:r>
            <a:endParaRPr lang="en-US" sz="4400" u="sng" dirty="0">
              <a:solidFill>
                <a:schemeClr val="bg1"/>
              </a:solidFill>
              <a:latin typeface="Baskerville Old Face" pitchFamily="18" charset="0"/>
              <a:cs typeface="Times New Roman" pitchFamily="18" charset="0"/>
            </a:endParaRPr>
          </a:p>
          <a:p>
            <a:pPr marL="747014" lvl="2" indent="-463550" algn="ctr">
              <a:buClr>
                <a:srgbClr val="FF0000"/>
              </a:buClr>
              <a:buSzPct val="80000"/>
              <a:buNone/>
            </a:pPr>
            <a:endParaRPr lang="en-US" sz="1100" dirty="0" smtClean="0">
              <a:solidFill>
                <a:schemeClr val="bg1"/>
              </a:solidFill>
              <a:latin typeface="Baskerville Old Face" pitchFamily="18" charset="0"/>
              <a:cs typeface="Times New Roman" pitchFamily="18" charset="0"/>
            </a:endParaRPr>
          </a:p>
          <a:p>
            <a:pPr marL="747014" lvl="2" indent="-463550" algn="ctr">
              <a:buClr>
                <a:srgbClr val="FF0000"/>
              </a:buClr>
              <a:buSzPct val="80000"/>
              <a:buNone/>
            </a:pPr>
            <a:r>
              <a:rPr lang="en-US" sz="3200" u="sng" dirty="0" smtClean="0">
                <a:solidFill>
                  <a:schemeClr val="bg1"/>
                </a:solidFill>
                <a:latin typeface="Baskerville Old Face" pitchFamily="18" charset="0"/>
                <a:cs typeface="Times New Roman" pitchFamily="18" charset="0"/>
              </a:rPr>
              <a:t>NOAA</a:t>
            </a:r>
            <a:r>
              <a:rPr lang="en-US" sz="3200" dirty="0" smtClean="0">
                <a:solidFill>
                  <a:schemeClr val="bg1"/>
                </a:solidFill>
                <a:latin typeface="Baskerville Old Face" pitchFamily="18" charset="0"/>
                <a:cs typeface="Times New Roman" pitchFamily="18" charset="0"/>
              </a:rPr>
              <a:t>      </a:t>
            </a:r>
            <a:r>
              <a:rPr lang="en-US" sz="3200" u="sng" dirty="0" smtClean="0">
                <a:solidFill>
                  <a:schemeClr val="bg1"/>
                </a:solidFill>
                <a:latin typeface="Baskerville Old Face" pitchFamily="18" charset="0"/>
                <a:cs typeface="Times New Roman" pitchFamily="18" charset="0"/>
              </a:rPr>
              <a:t>DHS</a:t>
            </a:r>
            <a:r>
              <a:rPr lang="en-US" sz="3200" dirty="0" smtClean="0">
                <a:solidFill>
                  <a:schemeClr val="bg1"/>
                </a:solidFill>
                <a:latin typeface="Baskerville Old Face" pitchFamily="18" charset="0"/>
                <a:cs typeface="Times New Roman" pitchFamily="18" charset="0"/>
              </a:rPr>
              <a:t>      DOS      </a:t>
            </a:r>
            <a:r>
              <a:rPr lang="en-US" sz="3200" u="sng" dirty="0" smtClean="0">
                <a:solidFill>
                  <a:schemeClr val="bg1"/>
                </a:solidFill>
                <a:latin typeface="Baskerville Old Face" pitchFamily="18" charset="0"/>
                <a:cs typeface="Times New Roman" pitchFamily="18" charset="0"/>
              </a:rPr>
              <a:t>DLA</a:t>
            </a:r>
          </a:p>
          <a:p>
            <a:pPr marL="747014" lvl="2" indent="-463550" algn="ctr">
              <a:buClr>
                <a:srgbClr val="FF0000"/>
              </a:buClr>
              <a:buSzPct val="80000"/>
              <a:buNone/>
            </a:pPr>
            <a:endParaRPr lang="en-US" sz="1050" dirty="0" smtClean="0">
              <a:solidFill>
                <a:schemeClr val="bg1"/>
              </a:solidFill>
              <a:latin typeface="Baskerville Old Face" pitchFamily="18" charset="0"/>
              <a:cs typeface="Times New Roman" pitchFamily="18" charset="0"/>
            </a:endParaRPr>
          </a:p>
          <a:p>
            <a:pPr marL="747014" lvl="2" indent="-463550" algn="ctr">
              <a:buClr>
                <a:srgbClr val="FF0000"/>
              </a:buClr>
              <a:buSzPct val="80000"/>
              <a:buNone/>
            </a:pPr>
            <a:r>
              <a:rPr lang="en-US" sz="2400" dirty="0" smtClean="0">
                <a:solidFill>
                  <a:schemeClr val="bg1"/>
                </a:solidFill>
                <a:latin typeface="Baskerville Old Face" pitchFamily="18" charset="0"/>
                <a:cs typeface="Times New Roman" pitchFamily="18" charset="0"/>
              </a:rPr>
              <a:t>USACE      </a:t>
            </a:r>
            <a:r>
              <a:rPr lang="en-US" sz="2400" u="sng" dirty="0" smtClean="0">
                <a:solidFill>
                  <a:schemeClr val="bg1"/>
                </a:solidFill>
                <a:latin typeface="Baskerville Old Face" pitchFamily="18" charset="0"/>
                <a:cs typeface="Times New Roman" pitchFamily="18" charset="0"/>
              </a:rPr>
              <a:t>USCG</a:t>
            </a:r>
            <a:r>
              <a:rPr lang="en-US" sz="2400" dirty="0" smtClean="0">
                <a:solidFill>
                  <a:schemeClr val="bg1"/>
                </a:solidFill>
                <a:latin typeface="Baskerville Old Face" pitchFamily="18" charset="0"/>
                <a:cs typeface="Times New Roman" pitchFamily="18" charset="0"/>
              </a:rPr>
              <a:t>      NPS     DOJ     DARPA	USFS 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57200" y="152400"/>
            <a:ext cx="8229600" cy="990600"/>
          </a:xfrm>
          <a:prstGeom prst="rect">
            <a:avLst/>
          </a:prstGeom>
          <a:effectLst/>
        </p:spPr>
        <p:txBody>
          <a:bodyPr vert="horz" lIns="45720" rIns="4572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en-US" sz="4000" dirty="0" smtClean="0">
                <a:ln w="3175">
                  <a:noFill/>
                </a:ln>
                <a:solidFill>
                  <a:srgbClr val="C00000"/>
                </a:solidFill>
                <a:latin typeface="Copperplate Gothic Bold" pitchFamily="34" charset="0"/>
                <a:ea typeface="+mj-ea"/>
                <a:cs typeface="+mj-cs"/>
              </a:rPr>
              <a:t>Size of Market</a:t>
            </a:r>
          </a:p>
        </p:txBody>
      </p:sp>
      <p:sp>
        <p:nvSpPr>
          <p:cNvPr id="6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52400" y="6400800"/>
            <a:ext cx="457200" cy="365125"/>
          </a:xfrm>
        </p:spPr>
        <p:txBody>
          <a:bodyPr/>
          <a:lstStyle/>
          <a:p>
            <a:pPr algn="l"/>
            <a:fld id="{FE582149-76D0-44CC-8415-9F37260E36F6}" type="slidenum">
              <a:rPr lang="en-US" sz="16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pPr algn="l"/>
              <a:t>4</a:t>
            </a:fld>
            <a:endParaRPr lang="en-US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64868"/>
            <a:ext cx="9144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aseline="30000" dirty="0">
                <a:solidFill>
                  <a:srgbClr val="800000"/>
                </a:solidFill>
                <a:latin typeface="Georgia" pitchFamily="18" charset="0"/>
                <a:cs typeface="Copperplate Gothic Bold"/>
              </a:rPr>
              <a:t>©</a:t>
            </a:r>
            <a:r>
              <a:rPr lang="en-US" sz="1600" dirty="0">
                <a:solidFill>
                  <a:srgbClr val="800000"/>
                </a:solidFill>
                <a:latin typeface="Georgia" pitchFamily="18" charset="0"/>
                <a:cs typeface="Copperplate Gothic Bold"/>
              </a:rPr>
              <a:t> </a:t>
            </a:r>
            <a:r>
              <a:rPr lang="en-US" sz="1200" dirty="0">
                <a:solidFill>
                  <a:srgbClr val="800000"/>
                </a:solidFill>
                <a:latin typeface="Georgia" pitchFamily="18" charset="0"/>
                <a:cs typeface="Copperplate Gothic Bold"/>
              </a:rPr>
              <a:t>Skyway </a:t>
            </a:r>
            <a:r>
              <a:rPr lang="en-US" sz="1200" dirty="0" smtClean="0">
                <a:solidFill>
                  <a:srgbClr val="800000"/>
                </a:solidFill>
                <a:latin typeface="Georgia" pitchFamily="18" charset="0"/>
                <a:cs typeface="Copperplate Gothic Bold"/>
              </a:rPr>
              <a:t>Acquisition Solutions, LLC</a:t>
            </a:r>
            <a:endParaRPr lang="en-US" dirty="0">
              <a:solidFill>
                <a:srgbClr val="800000"/>
              </a:solidFill>
              <a:latin typeface="Georgia" pitchFamily="18" charset="0"/>
              <a:cs typeface="Copperplate Gothic Bold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04682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457200" y="304800"/>
            <a:ext cx="8534400" cy="990600"/>
          </a:xfrm>
          <a:prstGeom prst="rect">
            <a:avLst/>
          </a:prstGeom>
          <a:effectLst/>
        </p:spPr>
        <p:txBody>
          <a:bodyPr vert="horz" lIns="45720" rIns="4572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en-US" sz="4000" dirty="0" smtClean="0">
                <a:ln w="3175">
                  <a:noFill/>
                </a:ln>
                <a:solidFill>
                  <a:srgbClr val="C00000"/>
                </a:solidFill>
                <a:latin typeface="Copperplate Gothic Bold" pitchFamily="34" charset="0"/>
                <a:ea typeface="+mj-ea"/>
                <a:cs typeface="+mj-cs"/>
              </a:rPr>
              <a:t>Military &amp; Coast Guard Bases in Florida</a:t>
            </a:r>
            <a:endParaRPr lang="en-US" sz="4000" dirty="0">
              <a:ln w="3175">
                <a:noFill/>
              </a:ln>
              <a:solidFill>
                <a:srgbClr val="C00000"/>
              </a:solidFill>
              <a:latin typeface="Copperplate Gothic Bold" pitchFamily="34" charset="0"/>
              <a:ea typeface="+mj-ea"/>
              <a:cs typeface="+mj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6185" t="26466" r="19052" b="48752"/>
          <a:stretch/>
        </p:blipFill>
        <p:spPr bwMode="auto">
          <a:xfrm>
            <a:off x="974558" y="1676400"/>
            <a:ext cx="7178842" cy="41540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0" y="5867400"/>
            <a:ext cx="9143999" cy="533400"/>
          </a:xfrm>
          <a:prstGeom prst="rect">
            <a:avLst/>
          </a:prstGeom>
          <a:effectLst/>
        </p:spPr>
        <p:txBody>
          <a:bodyPr vert="horz" lIns="45720" rIns="4572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dirty="0" smtClean="0">
                <a:ln w="3175">
                  <a:noFill/>
                </a:ln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Does not include Reserve bases, VA, civilian agencies…</a:t>
            </a:r>
            <a:endParaRPr lang="en-US" sz="4000" dirty="0">
              <a:ln w="3175">
                <a:noFill/>
              </a:ln>
              <a:solidFill>
                <a:schemeClr val="bg1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52400" y="6400800"/>
            <a:ext cx="457200" cy="365125"/>
          </a:xfrm>
        </p:spPr>
        <p:txBody>
          <a:bodyPr/>
          <a:lstStyle/>
          <a:p>
            <a:pPr algn="l"/>
            <a:fld id="{FE582149-76D0-44CC-8415-9F37260E36F6}" type="slidenum">
              <a:rPr lang="en-US" sz="16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pPr algn="l"/>
              <a:t>5</a:t>
            </a:fld>
            <a:endParaRPr lang="en-US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6564868"/>
            <a:ext cx="9144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aseline="30000" dirty="0">
                <a:solidFill>
                  <a:srgbClr val="800000"/>
                </a:solidFill>
                <a:latin typeface="Georgia" pitchFamily="18" charset="0"/>
                <a:cs typeface="Copperplate Gothic Bold"/>
              </a:rPr>
              <a:t>©</a:t>
            </a:r>
            <a:r>
              <a:rPr lang="en-US" sz="1600" dirty="0">
                <a:solidFill>
                  <a:srgbClr val="800000"/>
                </a:solidFill>
                <a:latin typeface="Georgia" pitchFamily="18" charset="0"/>
                <a:cs typeface="Copperplate Gothic Bold"/>
              </a:rPr>
              <a:t> </a:t>
            </a:r>
            <a:r>
              <a:rPr lang="en-US" sz="1200" dirty="0">
                <a:solidFill>
                  <a:srgbClr val="800000"/>
                </a:solidFill>
                <a:latin typeface="Georgia" pitchFamily="18" charset="0"/>
                <a:cs typeface="Copperplate Gothic Bold"/>
              </a:rPr>
              <a:t>Skyway </a:t>
            </a:r>
            <a:r>
              <a:rPr lang="en-US" sz="1200" dirty="0" smtClean="0">
                <a:solidFill>
                  <a:srgbClr val="800000"/>
                </a:solidFill>
                <a:latin typeface="Georgia" pitchFamily="18" charset="0"/>
                <a:cs typeface="Copperplate Gothic Bold"/>
              </a:rPr>
              <a:t>Acquisition Solutions, LLC</a:t>
            </a:r>
            <a:endParaRPr lang="en-US" dirty="0">
              <a:solidFill>
                <a:srgbClr val="800000"/>
              </a:solidFill>
              <a:latin typeface="Georgia" pitchFamily="18" charset="0"/>
              <a:cs typeface="Copperplate Gothic Bold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85378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0" y="2438400"/>
            <a:ext cx="9144000" cy="1066800"/>
          </a:xfrm>
          <a:prstGeom prst="rect">
            <a:avLst/>
          </a:prstGeom>
          <a:effectLst/>
        </p:spPr>
        <p:txBody>
          <a:bodyPr vert="horz" lIns="45720" rIns="4572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en-US" sz="6000" dirty="0" smtClean="0">
                <a:ln w="3175">
                  <a:noFill/>
                </a:ln>
                <a:solidFill>
                  <a:srgbClr val="C00000"/>
                </a:solidFill>
                <a:latin typeface="Copperplate Gothic Bold" pitchFamily="34" charset="0"/>
                <a:ea typeface="+mj-ea"/>
                <a:cs typeface="+mj-cs"/>
              </a:rPr>
              <a:t>How does the</a:t>
            </a:r>
          </a:p>
          <a:p>
            <a:pPr lvl="0" algn="ctr">
              <a:spcBef>
                <a:spcPct val="0"/>
              </a:spcBef>
            </a:pPr>
            <a:r>
              <a:rPr lang="en-US" sz="6000" dirty="0" smtClean="0">
                <a:ln w="3175">
                  <a:noFill/>
                </a:ln>
                <a:solidFill>
                  <a:srgbClr val="C00000"/>
                </a:solidFill>
                <a:latin typeface="Copperplate Gothic Bold" pitchFamily="34" charset="0"/>
                <a:ea typeface="+mj-ea"/>
                <a:cs typeface="+mj-cs"/>
              </a:rPr>
              <a:t>government buy?</a:t>
            </a:r>
            <a:endParaRPr lang="en-US" sz="6000" dirty="0">
              <a:ln w="3175">
                <a:noFill/>
              </a:ln>
              <a:solidFill>
                <a:srgbClr val="C00000"/>
              </a:solidFill>
              <a:latin typeface="Copperplate Gothic Bold" pitchFamily="34" charset="0"/>
              <a:ea typeface="+mj-ea"/>
              <a:cs typeface="+mj-cs"/>
            </a:endParaRPr>
          </a:p>
        </p:txBody>
      </p:sp>
      <p:sp>
        <p:nvSpPr>
          <p:cNvPr id="10" name="Footer Placeholder 7"/>
          <p:cNvSpPr txBox="1">
            <a:spLocks/>
          </p:cNvSpPr>
          <p:nvPr/>
        </p:nvSpPr>
        <p:spPr>
          <a:xfrm>
            <a:off x="152400" y="6400800"/>
            <a:ext cx="457200" cy="365125"/>
          </a:xfrm>
          <a:prstGeom prst="rect">
            <a:avLst/>
          </a:prstGeom>
        </p:spPr>
        <p:txBody>
          <a:bodyPr vert="horz" anchor="b"/>
          <a:lstStyle>
            <a:defPPr>
              <a:defRPr lang="en-US"/>
            </a:defPPr>
            <a:lvl1pPr marL="0" algn="ctr" defTabSz="914400" rtl="0" eaLnBrk="1" latinLnBrk="0" hangingPunct="1">
              <a:defRPr kumimoji="0" sz="1200" kern="1200">
                <a:solidFill>
                  <a:schemeClr val="tx1">
                    <a:shade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FE582149-76D0-44CC-8415-9F37260E36F6}" type="slidenum">
              <a:rPr lang="en-US" sz="16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pPr algn="l"/>
              <a:t>6</a:t>
            </a:fld>
            <a:endParaRPr lang="en-US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00208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944562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/>
                <a:latin typeface="Copperplate Gothic Bold" pitchFamily="34" charset="0"/>
              </a:rPr>
              <a:t>USG Acquisition Strategy</a:t>
            </a:r>
            <a:endParaRPr lang="en-US" sz="3600" dirty="0">
              <a:solidFill>
                <a:srgbClr val="FF0000"/>
              </a:solidFill>
              <a:effectLst/>
              <a:latin typeface="Copperplate Gothic Bold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/>
          <a:lstStyle/>
          <a:p>
            <a:fld id="{14971321-B3DD-4972-98B7-6160E6D111AA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1028" name="AutoShape 4" descr="data:image/jpeg;base64,/9j/4AAQSkZJRgABAQAAAQABAAD/2wCEAAkGBhISERMSEhQUEBQUFxAUFBMXFBUUFRYZFhUXFxgVFBcXHCYeFxkkGxUSHy8gIygpLCwsFSYxNTAqNSYrLCkBCQoKBQUFDQUFDSkYEhgpKSkpKSkpKSkpKSkpKSkpKSkpKSkpKSkpKSkpKSkpKSkpKSkpKSkpKSkpKSkpKSkpKf/AABEIALAAsAMBIgACEQEDEQH/xAAcAAEAAQQDAAAAAAAAAAAAAAAACAMEBQcBAgb/xABAEAABAwICBwQHBwIFBQAAAAABAAIDBBEFIQYHEjFBUXETYYGRFCIjQmKhwQgycoKS0fAzsVJjorLxJENEZHP/xAAUAQEAAAAAAAAAAAAAAAAAAAAA/8QAFBEBAAAAAAAAAAAAAAAAAAAAAP/aAAwDAQACEQMRAD8A3iiIgIiICEqnJMAsXWYsBfPcgyclQArKbFQFq7SrXNSwXZETVSDgw2jB75M7/lBWrsc1p4hU3Ak9HYfci9Xzf94+aCReJ6Wwwi8sscQ+N7WX6AnPwXmK3XFh7P8AyNv8DHu+ijfLM5xLnEuJ3kkknqTvXRBICTXrQjd2zukdv7lVqXXfQOIBfJH3ujNvHZuo8ogljgul8FVlTTxTnP1GyDby3+zdZ3yWZGJObk4FvUEKG7HkEEGxGYI3jvC2PoZrvrKQtjqSa2nyBDz7Vo5skP3ujr35jegkZDiIKu2SgrBYDiNHiEIqKV92nI7Pqua7i17fdPcrl1NLHmPXHdv8kGXRWFLiIKvWuug7IiICIiAiIgK3qaoNCVVQGha71g6wI6GO59eV9+yivv8AidyYOfHcO4MjpfpxBRxmSZ9r32GDN7zyaPruC0FpdrGqq4lpJhh4RNJzH+YffPy7lgsZxqaqldNO8ve7yA4NaODRyVigIiICIiAiIgIiIPQ6E6az4ZUieE7TTYSxEkNlbyPIjOzuB8QZY6P49DWU8dTA7ajkFxzB4tcODgbgjuULVtz7P2mToap1BI72VRd0QPuytFzbltNB8WjvQb9qsPa/Meq7mPrzVnHO6N2y/wADwPRZZU5oA8WcLj+ZhBzHKCF3WKBdE7ZOYO48+veslHJcIO6IiAqcslgqhWHxassDnZB5zTjS+OjgfNJnbJjL2L3nc0f3J4AFRlxrGZaqZ88ztp7z4AcGtHBo5LO6xtLzXVRLT7CK7IhwOecnV1vIBeUQEREBERAWY0U0WnxCpZTQC7nZucb7LGje95G4C46kgcVh1IH7N2FsFLVVFvXfMIr8mxsa4AcrmQ9bDkgz2AaisMgYBMw1klhtPkc5ovx2WMIDR1ue8pj+orDJ2EQsNHJY7L43OcL8NpjyQ4dLHvC2IiCGmlei0+H1L6acWc3NrhfZe07nsJ3g2PQgjgsOpA/aRwthpaWot67JTFfm17HOsedjGLcrnmo/ICu8JxF9PPFOzJ8T2SN6tcCB0yt4q0RBN2jqmyxskYbte1r2nmHAEHyIVZef1fTbeF0Lv/Xpx+lgb9F6BBTmhDgWnd/MwrCnkLHbDvA8xzWTVtXU2024+83MfsguAVyrShqNoK7QUqiSwWodc2lXYUpiYbSVG0wcwwffPkQ38y2jis1gou608b9JxGUA3ZD7Fv5b7R/UXIPIIiICIiAiIgLc32eNL2RSTUEhDe2IlhJyu8N2Xs6loYR+A8wtMrtHIWkEEggggg2II3EHgUE4UUadH9f2IU7BHM2OsaMtp+02S3IvabHqQSmkGv7EKhhjhbHRtOW0zadJbkHuNh1ABQZj7Q2l7JZIqCIh3YkyTEZgPLdljL8w0vJ/GORWml2e8uJJJJJJJJuSTvJPErqgIiz2guj5ra+nprXa97TJ/wDNvrP/ANII8UErNDaQxYfRxkbJZT04cDwPZtuPO6zKAIgIiIMdI3Yk7nZ+PH+d6yDSrfEI7svxbmPr8l2pZLtCDzuluJCGGWU7o2SP67LSbeJAHiokTSlzi5xuXEknmSbk+akhrirdjDqn4tiP9Txf5AqNiAiIgIiICIiAiIgIiICIiApE6hNBDTwGumbaWoaBEDvbDkdrq8gHo0cyvJ6ptTr6hzKyuZsU4s6OFws6biHOB3R8fi6b5CgIOUREBERBwRfJWVAbXbyJHkr5WLMpXDofMINVa9JbUBHOaIeW0foo/qQGvWK9BflNEfPaH1Uf0BERAREQERcgIOEW0dCtQ9XVBstWTRwmxDS287h3MOTOrs/hK3BgeqHCqUC1M2Zw9+b2pOX+F3qjwCCJ9ld0eDzy5RQyy/gje/8A2gqaNNRxxtDY2NjaNwa0NA8Aq1kEVMC1M4rUkew9HabevOeztf4c3/Jbi0J1HUdEWyzn02cWILm2iYd92R53Pe6+7cFslEBERAREQEREBWT/AOr4BXqsnf1fAINfa5KHbw2pt7uxJ+l4v8iVGpS+0twwTQSxHdIyRnTaaQD4Eg+CiJNEWuLXCxaSCORBsR5oOiIiAiIg7RxlxAAJJIAAFySdwA4lSM1TaoGUbWVdY0PqjZzIzYtg5dxl7+G4cz5PUDoGJpXYhM27IXbMDSMjJvMnRoIt3n4VIFAREQEREBERAREQEREBERAVnHnI49B5BXZNla0Qvc8yT5oOmJQ3aota1cD9GxGWwsyb2zfzfeH6w5SwlZcLUmurRMz0hmYLyU+08cyw/wBQeQDvyoI9IiIC5a0k2GZO4Lheg1f0Xa4nRRncZ4SejXBxH+lBKrQ/AG0VFT0wteNjQ4ji85vd4uLlmURAXDnAC5yA4rlag+0Jpi+CCKhidsmoDnzEGx7Np2Qzo521fuZbigzGP6+MNpnmNhkq3NJBMQb2YI5PcQHdW3CYBr4w2peI3mSkc4gAyhvZknm9pIb1dYKMaIJxNdfMZhcrUH2fNMXzwS0Urto04Y6Ek59k47JZ0a7Zt3PtwW30BERAREQEREFvWvs23F2X7/Jd4GWCoE7b+5uXjx/ncrsIOVj8SpA4HK6yC4c26CJWsnQ40FWQ0HsJbviPAZ+tH1aT5ELySllp1odHXU74X5XzY+1yx43OH9iOIJUXMcwSWknfBM3Zew+BHBzTxaRmCgsF6jVhOGYtQkmw7Zg/Vdo+ZC8urnDa50M0czfvRPjkbfddjg4fMBBNpFQoK1k0UcsZ2mSNY9h5tcA4HyIVdAWg/tJYQ8T0tVvY6N0JNsg5j3PFz3iQ2/AVvxYrSbRqCvp301Q0uY/iMnNcNz2Hg4fzJBDFFsvSLUJiMD3ejhtZH7rmuax9uTmPIsehITR3UJiM72+kBtHH7znOa99uTWMJuepAQZz7NuEPM9VVbmNjbADbIue9rzY9wYL/AIwt+LF6NaNwUFOymp27LGcTm5zjve88XH+ZLKICIiAiIgKjVTWFhvOQ/dd5JA0XKoQsLjtO/wCByQVKaKwVZEQEREHSSO4XgNYmrqKvisbMlZfspbbvhdzYeXDeO/YS6SRgoIXY3gc1JM6Gdhje3yI4OafeaeasFLTTDQSnrojHMy9r7Dxk9h5sP03FR60z1aVWHkuIM0HCZoOQ/wAxvuH5d6Db+oLTAVFGaJ59rTfdHF0TjkR+FxLT3FvNbVUMNGtIpqGpjqYDZ8Z3H7rmnJzHc2kXCllodphBiVM2eA8hJGSNqN3FrvoeIzQZ1ERAREQEREBERAXSSUNFyuk1UBkPWPL91SZAXHadn3cB0QGtLzc5DgP5xV0AgC5QEREBERAREQcEK1qaBrgct6u0Qan0t1IUlRd8I9EkNzdgBjJ748rflIWv6XRDGsFn9IpW9qBk4xXkZI3/AAyR5OI8LjgVJctVGSkBQeG0P1yUdXaKo/6GpHquilOy0n4Hut5Oseu87ABWExPRannFpoo5h8bGvt0uMvBWlDohHT5U5kp2j/tslf2fgxxLR4AIPTIsfGJhvdtdWj6KptS93kgvFwSrTs5DvdboAFyKG+8k9TdBUfWtG71j3fuqRL3/AAju3+arsgAVQBBSipgFWREBERAREQf/2Q=="/>
          <p:cNvSpPr>
            <a:spLocks noChangeAspect="1" noChangeArrowheads="1"/>
          </p:cNvSpPr>
          <p:nvPr/>
        </p:nvSpPr>
        <p:spPr bwMode="auto">
          <a:xfrm>
            <a:off x="63500" y="-812800"/>
            <a:ext cx="1676400" cy="16764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 rot="2289393">
            <a:off x="1626167" y="866966"/>
            <a:ext cx="5953126" cy="5843141"/>
            <a:chOff x="2584028" y="1533578"/>
            <a:chExt cx="5629275" cy="4909934"/>
          </a:xfrm>
        </p:grpSpPr>
        <p:pic>
          <p:nvPicPr>
            <p:cNvPr id="1026" name="Picture 2" descr="https://encrypted-tbn1.google.com/images?q=tbn:ANd9GcQ1wruf0QgMPJ82KLUynQtUq_negD9SW6dQUw23893GLwze-o-oOQ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584028" y="1533578"/>
              <a:ext cx="5629275" cy="4909934"/>
            </a:xfrm>
            <a:prstGeom prst="ellipse">
              <a:avLst/>
            </a:prstGeom>
            <a:noFill/>
          </p:spPr>
        </p:pic>
        <p:sp>
          <p:nvSpPr>
            <p:cNvPr id="8" name="TextBox 7"/>
            <p:cNvSpPr txBox="1"/>
            <p:nvPr/>
          </p:nvSpPr>
          <p:spPr>
            <a:xfrm rot="19329295">
              <a:off x="2869802" y="2820697"/>
              <a:ext cx="2135106" cy="10086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smtClean="0">
                  <a:ln w="6350">
                    <a:noFill/>
                  </a:ln>
                  <a:solidFill>
                    <a:srgbClr val="FF0000"/>
                  </a:solidFill>
                  <a:effectLst>
                    <a:reflection blurRad="6350" stA="55000" endA="300" endPos="45500" dir="5400000" sy="-100000" algn="bl" rotWithShape="0"/>
                  </a:effectLst>
                  <a:latin typeface="Copperplate Gothic Bold" pitchFamily="34" charset="0"/>
                  <a:ea typeface="+mj-ea"/>
                  <a:cs typeface="+mj-cs"/>
                </a:rPr>
                <a:t>Get to One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 rot="19329340">
              <a:off x="5943259" y="4066840"/>
              <a:ext cx="1818346" cy="59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 err="1" smtClean="0">
                  <a:ln w="6350">
                    <a:noFill/>
                  </a:ln>
                  <a:solidFill>
                    <a:srgbClr val="FF0000"/>
                  </a:solidFill>
                  <a:effectLst>
                    <a:reflection blurRad="6350" stA="55000" endA="300" endPos="45500" dir="5400000" sy="-100000" algn="bl" rotWithShape="0"/>
                  </a:effectLst>
                  <a:latin typeface="Copperplate Gothic Bold" pitchFamily="34" charset="0"/>
                  <a:ea typeface="+mj-ea"/>
                  <a:cs typeface="+mj-cs"/>
                </a:rPr>
                <a:t>PoLR</a:t>
              </a:r>
              <a:endParaRPr lang="en-US" sz="4000" b="1" dirty="0" smtClean="0">
                <a:ln w="6350">
                  <a:noFill/>
                </a:ln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opperplate Gothic Bold" pitchFamily="34" charset="0"/>
                <a:ea typeface="+mj-ea"/>
                <a:cs typeface="+mj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902082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72" name="Rectangle 56"/>
          <p:cNvSpPr>
            <a:spLocks noChangeArrowheads="1"/>
          </p:cNvSpPr>
          <p:nvPr/>
        </p:nvSpPr>
        <p:spPr bwMode="auto">
          <a:xfrm>
            <a:off x="762000" y="6248400"/>
            <a:ext cx="3124200" cy="457200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Bell MT" pitchFamily="18" charset="0"/>
                <a:cs typeface="Arabic Typesetting" pitchFamily="66" charset="-78"/>
              </a:rPr>
              <a:t>GPC Use Preferred</a:t>
            </a:r>
          </a:p>
        </p:txBody>
      </p:sp>
      <p:grpSp>
        <p:nvGrpSpPr>
          <p:cNvPr id="3" name="Group 59"/>
          <p:cNvGrpSpPr>
            <a:grpSpLocks/>
          </p:cNvGrpSpPr>
          <p:nvPr/>
        </p:nvGrpSpPr>
        <p:grpSpPr bwMode="auto">
          <a:xfrm>
            <a:off x="7010400" y="4543425"/>
            <a:ext cx="1524000" cy="1771650"/>
            <a:chOff x="4416" y="2862"/>
            <a:chExt cx="960" cy="1116"/>
          </a:xfrm>
        </p:grpSpPr>
        <p:sp>
          <p:nvSpPr>
            <p:cNvPr id="9258" name="Line 42"/>
            <p:cNvSpPr>
              <a:spLocks noChangeShapeType="1"/>
            </p:cNvSpPr>
            <p:nvPr/>
          </p:nvSpPr>
          <p:spPr bwMode="auto">
            <a:xfrm>
              <a:off x="5040" y="2862"/>
              <a:ext cx="0" cy="43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 sz="2400" dirty="0">
                <a:latin typeface="Bell MT" pitchFamily="18" charset="0"/>
                <a:cs typeface="Arabic Typesetting" pitchFamily="66" charset="-78"/>
              </a:endParaRPr>
            </a:p>
          </p:txBody>
        </p:sp>
        <p:sp>
          <p:nvSpPr>
            <p:cNvPr id="9232" name="Text Box 16"/>
            <p:cNvSpPr txBox="1">
              <a:spLocks noChangeArrowheads="1"/>
            </p:cNvSpPr>
            <p:nvPr/>
          </p:nvSpPr>
          <p:spPr bwMode="auto">
            <a:xfrm>
              <a:off x="4416" y="3222"/>
              <a:ext cx="960" cy="756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2400" dirty="0" smtClean="0">
                  <a:latin typeface="Bell MT" pitchFamily="18" charset="0"/>
                  <a:cs typeface="Arabic Typesetting" pitchFamily="66" charset="-78"/>
                </a:rPr>
                <a:t>Best Value Source </a:t>
              </a:r>
              <a:r>
                <a:rPr lang="en-US" sz="2400" dirty="0">
                  <a:latin typeface="Bell MT" pitchFamily="18" charset="0"/>
                  <a:cs typeface="Arabic Typesetting" pitchFamily="66" charset="-78"/>
                </a:rPr>
                <a:t>Selection</a:t>
              </a:r>
            </a:p>
          </p:txBody>
        </p:sp>
      </p:grpSp>
      <p:grpSp>
        <p:nvGrpSpPr>
          <p:cNvPr id="4" name="Group 60"/>
          <p:cNvGrpSpPr>
            <a:grpSpLocks/>
          </p:cNvGrpSpPr>
          <p:nvPr/>
        </p:nvGrpSpPr>
        <p:grpSpPr bwMode="auto">
          <a:xfrm>
            <a:off x="3733800" y="4276725"/>
            <a:ext cx="2057400" cy="1625600"/>
            <a:chOff x="2304" y="2694"/>
            <a:chExt cx="1512" cy="1024"/>
          </a:xfrm>
        </p:grpSpPr>
        <p:sp>
          <p:nvSpPr>
            <p:cNvPr id="9256" name="Line 40"/>
            <p:cNvSpPr>
              <a:spLocks noChangeShapeType="1"/>
            </p:cNvSpPr>
            <p:nvPr/>
          </p:nvSpPr>
          <p:spPr bwMode="auto">
            <a:xfrm>
              <a:off x="3060" y="2694"/>
              <a:ext cx="0" cy="38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 sz="2400" dirty="0">
                <a:latin typeface="Bell MT" pitchFamily="18" charset="0"/>
                <a:cs typeface="Arabic Typesetting" pitchFamily="66" charset="-78"/>
              </a:endParaRPr>
            </a:p>
          </p:txBody>
        </p:sp>
        <p:sp>
          <p:nvSpPr>
            <p:cNvPr id="9228" name="Text Box 12"/>
            <p:cNvSpPr txBox="1">
              <a:spLocks noChangeArrowheads="1"/>
            </p:cNvSpPr>
            <p:nvPr/>
          </p:nvSpPr>
          <p:spPr bwMode="auto">
            <a:xfrm>
              <a:off x="2304" y="2962"/>
              <a:ext cx="1512" cy="756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2400" dirty="0">
                  <a:latin typeface="Bell MT" pitchFamily="18" charset="0"/>
                  <a:cs typeface="Arabic Typesetting" pitchFamily="66" charset="-78"/>
                </a:rPr>
                <a:t>Lowest-Price Technically </a:t>
              </a:r>
              <a:r>
                <a:rPr lang="en-US" sz="2400" dirty="0" smtClean="0">
                  <a:latin typeface="Bell MT" pitchFamily="18" charset="0"/>
                  <a:cs typeface="Arabic Typesetting" pitchFamily="66" charset="-78"/>
                </a:rPr>
                <a:t>Acceptable</a:t>
              </a:r>
              <a:endParaRPr lang="en-US" sz="2400" dirty="0">
                <a:latin typeface="Bell MT" pitchFamily="18" charset="0"/>
                <a:cs typeface="Arabic Typesetting" pitchFamily="66" charset="-78"/>
              </a:endParaRPr>
            </a:p>
          </p:txBody>
        </p:sp>
      </p:grpSp>
      <p:grpSp>
        <p:nvGrpSpPr>
          <p:cNvPr id="5" name="Group 52"/>
          <p:cNvGrpSpPr>
            <a:grpSpLocks/>
          </p:cNvGrpSpPr>
          <p:nvPr/>
        </p:nvGrpSpPr>
        <p:grpSpPr bwMode="auto">
          <a:xfrm>
            <a:off x="5562600" y="1447802"/>
            <a:ext cx="2133600" cy="1671640"/>
            <a:chOff x="3216" y="1148"/>
            <a:chExt cx="1344" cy="1053"/>
          </a:xfrm>
        </p:grpSpPr>
        <p:sp>
          <p:nvSpPr>
            <p:cNvPr id="9253" name="Line 37"/>
            <p:cNvSpPr>
              <a:spLocks noChangeShapeType="1"/>
            </p:cNvSpPr>
            <p:nvPr/>
          </p:nvSpPr>
          <p:spPr bwMode="auto">
            <a:xfrm>
              <a:off x="3648" y="1865"/>
              <a:ext cx="0" cy="33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 sz="2400" dirty="0">
                <a:latin typeface="Bell MT" pitchFamily="18" charset="0"/>
                <a:cs typeface="Arabic Typesetting" pitchFamily="66" charset="-78"/>
              </a:endParaRPr>
            </a:p>
          </p:txBody>
        </p:sp>
        <p:sp>
          <p:nvSpPr>
            <p:cNvPr id="9231" name="Text Box 15"/>
            <p:cNvSpPr txBox="1">
              <a:spLocks noChangeArrowheads="1"/>
            </p:cNvSpPr>
            <p:nvPr/>
          </p:nvSpPr>
          <p:spPr bwMode="auto">
            <a:xfrm>
              <a:off x="3216" y="1148"/>
              <a:ext cx="1344" cy="756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2400" dirty="0">
                  <a:latin typeface="Bell MT" pitchFamily="18" charset="0"/>
                  <a:cs typeface="Arabic Typesetting" pitchFamily="66" charset="-78"/>
                </a:rPr>
                <a:t>Price-Performance Trade-Off</a:t>
              </a:r>
            </a:p>
          </p:txBody>
        </p:sp>
      </p:grpSp>
      <p:grpSp>
        <p:nvGrpSpPr>
          <p:cNvPr id="6" name="Group 36"/>
          <p:cNvGrpSpPr>
            <a:grpSpLocks/>
          </p:cNvGrpSpPr>
          <p:nvPr/>
        </p:nvGrpSpPr>
        <p:grpSpPr bwMode="auto">
          <a:xfrm>
            <a:off x="1295400" y="3886201"/>
            <a:ext cx="1828800" cy="1809751"/>
            <a:chOff x="1968" y="2832"/>
            <a:chExt cx="960" cy="1140"/>
          </a:xfrm>
        </p:grpSpPr>
        <p:sp>
          <p:nvSpPr>
            <p:cNvPr id="9230" name="Text Box 14">
              <a:hlinkClick r:id="" action="ppaction://noaction"/>
            </p:cNvPr>
            <p:cNvSpPr txBox="1">
              <a:spLocks noChangeArrowheads="1"/>
            </p:cNvSpPr>
            <p:nvPr/>
          </p:nvSpPr>
          <p:spPr bwMode="auto">
            <a:xfrm>
              <a:off x="1968" y="3216"/>
              <a:ext cx="960" cy="756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2400" dirty="0" smtClean="0">
                  <a:latin typeface="Bell MT" pitchFamily="18" charset="0"/>
                  <a:cs typeface="Arabic Typesetting" pitchFamily="66" charset="-78"/>
                </a:rPr>
                <a:t>Simplified Acquisition Procedures</a:t>
              </a:r>
              <a:endParaRPr lang="en-US" sz="2400" dirty="0">
                <a:latin typeface="Bell MT" pitchFamily="18" charset="0"/>
                <a:cs typeface="Arabic Typesetting" pitchFamily="66" charset="-78"/>
              </a:endParaRPr>
            </a:p>
          </p:txBody>
        </p:sp>
        <p:sp>
          <p:nvSpPr>
            <p:cNvPr id="9251" name="Line 35"/>
            <p:cNvSpPr>
              <a:spLocks noChangeShapeType="1"/>
            </p:cNvSpPr>
            <p:nvPr/>
          </p:nvSpPr>
          <p:spPr bwMode="auto">
            <a:xfrm flipV="1">
              <a:off x="2448" y="2832"/>
              <a:ext cx="0" cy="38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 sz="2400" dirty="0">
                <a:latin typeface="Bell MT" pitchFamily="18" charset="0"/>
                <a:cs typeface="Arabic Typesetting" pitchFamily="66" charset="-78"/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2667000" y="1981199"/>
            <a:ext cx="1676400" cy="1447801"/>
            <a:chOff x="2209800" y="1905000"/>
            <a:chExt cx="1676400" cy="1447801"/>
          </a:xfrm>
        </p:grpSpPr>
        <p:sp>
          <p:nvSpPr>
            <p:cNvPr id="9226" name="Text Box 10">
              <a:hlinkClick r:id="" action="ppaction://noaction"/>
            </p:cNvPr>
            <p:cNvSpPr txBox="1">
              <a:spLocks noChangeArrowheads="1"/>
            </p:cNvSpPr>
            <p:nvPr/>
          </p:nvSpPr>
          <p:spPr bwMode="auto">
            <a:xfrm>
              <a:off x="2209800" y="1905000"/>
              <a:ext cx="1676400" cy="83026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2400" dirty="0" smtClean="0">
                  <a:latin typeface="Bell MT" pitchFamily="18" charset="0"/>
                  <a:cs typeface="Arabic Typesetting" pitchFamily="66" charset="-78"/>
                </a:rPr>
                <a:t>Sealed Bidding</a:t>
              </a:r>
              <a:endParaRPr lang="en-US" sz="2400" dirty="0">
                <a:latin typeface="Bell MT" pitchFamily="18" charset="0"/>
                <a:cs typeface="Arabic Typesetting" pitchFamily="66" charset="-78"/>
              </a:endParaRPr>
            </a:p>
          </p:txBody>
        </p:sp>
        <p:sp>
          <p:nvSpPr>
            <p:cNvPr id="9247" name="Line 31"/>
            <p:cNvSpPr>
              <a:spLocks noChangeShapeType="1"/>
            </p:cNvSpPr>
            <p:nvPr/>
          </p:nvSpPr>
          <p:spPr bwMode="auto">
            <a:xfrm flipH="1">
              <a:off x="3048000" y="2743200"/>
              <a:ext cx="0" cy="60960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 sz="2400" dirty="0">
                <a:latin typeface="Bell MT" pitchFamily="18" charset="0"/>
                <a:cs typeface="Arabic Typesetting" pitchFamily="66" charset="-78"/>
              </a:endParaRPr>
            </a:p>
          </p:txBody>
        </p:sp>
      </p:grpSp>
      <p:grpSp>
        <p:nvGrpSpPr>
          <p:cNvPr id="9" name="Group 57"/>
          <p:cNvGrpSpPr>
            <a:grpSpLocks/>
          </p:cNvGrpSpPr>
          <p:nvPr/>
        </p:nvGrpSpPr>
        <p:grpSpPr bwMode="auto">
          <a:xfrm>
            <a:off x="228600" y="2438400"/>
            <a:ext cx="1447800" cy="1371600"/>
            <a:chOff x="144" y="1536"/>
            <a:chExt cx="912" cy="864"/>
          </a:xfrm>
        </p:grpSpPr>
        <p:sp>
          <p:nvSpPr>
            <p:cNvPr id="9246" name="Line 30"/>
            <p:cNvSpPr>
              <a:spLocks noChangeShapeType="1"/>
            </p:cNvSpPr>
            <p:nvPr/>
          </p:nvSpPr>
          <p:spPr bwMode="auto">
            <a:xfrm>
              <a:off x="528" y="2064"/>
              <a:ext cx="0" cy="336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 sz="2400" dirty="0">
                <a:latin typeface="Bell MT" pitchFamily="18" charset="0"/>
                <a:cs typeface="Arabic Typesetting" pitchFamily="66" charset="-78"/>
              </a:endParaRPr>
            </a:p>
          </p:txBody>
        </p:sp>
        <p:sp>
          <p:nvSpPr>
            <p:cNvPr id="9227" name="Text Box 11">
              <a:hlinkClick r:id="" action="ppaction://noaction"/>
            </p:cNvPr>
            <p:cNvSpPr txBox="1">
              <a:spLocks noChangeArrowheads="1"/>
            </p:cNvSpPr>
            <p:nvPr/>
          </p:nvSpPr>
          <p:spPr bwMode="auto">
            <a:xfrm>
              <a:off x="144" y="1536"/>
              <a:ext cx="912" cy="523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FF000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2400" dirty="0">
                  <a:latin typeface="Bell MT" pitchFamily="18" charset="0"/>
                  <a:cs typeface="Arabic Typesetting" pitchFamily="66" charset="-78"/>
                </a:rPr>
                <a:t>Micro Purchase</a:t>
              </a:r>
            </a:p>
          </p:txBody>
        </p:sp>
      </p:grpSp>
      <p:sp>
        <p:nvSpPr>
          <p:cNvPr id="34" name="Rectangle 33"/>
          <p:cNvSpPr/>
          <p:nvPr/>
        </p:nvSpPr>
        <p:spPr>
          <a:xfrm>
            <a:off x="4572000" y="3276600"/>
            <a:ext cx="4191000" cy="1066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158" name="AutoShape 17"/>
          <p:cNvSpPr>
            <a:spLocks noChangeArrowheads="1"/>
          </p:cNvSpPr>
          <p:nvPr/>
        </p:nvSpPr>
        <p:spPr bwMode="auto">
          <a:xfrm rot="16189902">
            <a:off x="3480277" y="-420529"/>
            <a:ext cx="2261235" cy="8462963"/>
          </a:xfrm>
          <a:prstGeom prst="triangle">
            <a:avLst>
              <a:gd name="adj" fmla="val 51421"/>
            </a:avLst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400" dirty="0">
              <a:latin typeface="Bell MT" pitchFamily="18" charset="0"/>
              <a:cs typeface="Arabic Typesetting" pitchFamily="66" charset="-78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5181600" y="2971800"/>
            <a:ext cx="3657600" cy="1524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spcBef>
                <a:spcPct val="50000"/>
              </a:spcBef>
            </a:pPr>
            <a:r>
              <a:rPr lang="en-US" sz="2800" b="1" dirty="0" smtClean="0">
                <a:latin typeface="Bell MT" pitchFamily="18" charset="0"/>
                <a:cs typeface="Arabic Typesetting" pitchFamily="66" charset="-78"/>
              </a:rPr>
              <a:t>Time                              Value                  Evaluation Criteria  Complexity</a:t>
            </a:r>
          </a:p>
        </p:txBody>
      </p:sp>
      <p:sp>
        <p:nvSpPr>
          <p:cNvPr id="39" name="Title 1"/>
          <p:cNvSpPr txBox="1">
            <a:spLocks/>
          </p:cNvSpPr>
          <p:nvPr/>
        </p:nvSpPr>
        <p:spPr>
          <a:xfrm>
            <a:off x="457200" y="228600"/>
            <a:ext cx="8229600" cy="1066800"/>
          </a:xfrm>
          <a:prstGeom prst="rect">
            <a:avLst/>
          </a:prstGeom>
          <a:effectLst/>
        </p:spPr>
        <p:txBody>
          <a:bodyPr vert="horz" lIns="45720" rIns="4572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en-US" sz="4000" dirty="0" smtClean="0">
                <a:ln w="3175">
                  <a:noFill/>
                </a:ln>
                <a:solidFill>
                  <a:srgbClr val="C00000"/>
                </a:solidFill>
                <a:latin typeface="Copperplate Gothic Bold" pitchFamily="34" charset="0"/>
                <a:ea typeface="+mj-ea"/>
                <a:cs typeface="+mj-cs"/>
              </a:rPr>
              <a:t>Some Acquisition Strategies</a:t>
            </a:r>
          </a:p>
        </p:txBody>
      </p:sp>
      <p:sp>
        <p:nvSpPr>
          <p:cNvPr id="33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52400" y="6400800"/>
            <a:ext cx="457200" cy="365125"/>
          </a:xfrm>
        </p:spPr>
        <p:txBody>
          <a:bodyPr/>
          <a:lstStyle/>
          <a:p>
            <a:pPr algn="l"/>
            <a:fld id="{FE582149-76D0-44CC-8415-9F37260E36F6}" type="slidenum">
              <a:rPr lang="en-US" sz="16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pPr algn="l"/>
              <a:t>8</a:t>
            </a:fld>
            <a:endParaRPr lang="en-US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0" y="6564868"/>
            <a:ext cx="9144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aseline="30000" dirty="0">
                <a:solidFill>
                  <a:srgbClr val="800000"/>
                </a:solidFill>
                <a:latin typeface="Georgia" pitchFamily="18" charset="0"/>
                <a:cs typeface="Copperplate Gothic Bold"/>
              </a:rPr>
              <a:t>©</a:t>
            </a:r>
            <a:r>
              <a:rPr lang="en-US" sz="1600" dirty="0">
                <a:solidFill>
                  <a:srgbClr val="800000"/>
                </a:solidFill>
                <a:latin typeface="Georgia" pitchFamily="18" charset="0"/>
                <a:cs typeface="Copperplate Gothic Bold"/>
              </a:rPr>
              <a:t> </a:t>
            </a:r>
            <a:r>
              <a:rPr lang="en-US" sz="1200" dirty="0">
                <a:solidFill>
                  <a:srgbClr val="800000"/>
                </a:solidFill>
                <a:latin typeface="Georgia" pitchFamily="18" charset="0"/>
                <a:cs typeface="Copperplate Gothic Bold"/>
              </a:rPr>
              <a:t>Skyway </a:t>
            </a:r>
            <a:r>
              <a:rPr lang="en-US" sz="1200" dirty="0" smtClean="0">
                <a:solidFill>
                  <a:srgbClr val="800000"/>
                </a:solidFill>
                <a:latin typeface="Georgia" pitchFamily="18" charset="0"/>
                <a:cs typeface="Copperplate Gothic Bold"/>
              </a:rPr>
              <a:t>Acquisition Solutions, LLC</a:t>
            </a:r>
            <a:endParaRPr lang="en-US" dirty="0">
              <a:solidFill>
                <a:srgbClr val="800000"/>
              </a:solidFill>
              <a:latin typeface="Georgia" pitchFamily="18" charset="0"/>
              <a:cs typeface="Copperplate Gothic Bol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Isosceles Triangle 4"/>
          <p:cNvSpPr/>
          <p:nvPr/>
        </p:nvSpPr>
        <p:spPr>
          <a:xfrm>
            <a:off x="2045022" y="1219200"/>
            <a:ext cx="4882146" cy="3581400"/>
          </a:xfrm>
          <a:prstGeom prst="triangle">
            <a:avLst>
              <a:gd name="adj" fmla="val 49805"/>
            </a:avLst>
          </a:prstGeom>
          <a:gradFill flip="none" rotWithShape="1">
            <a:gsLst>
              <a:gs pos="11000">
                <a:srgbClr val="C00000"/>
              </a:gs>
              <a:gs pos="84000">
                <a:schemeClr val="tx1">
                  <a:lumMod val="85000"/>
                </a:schemeClr>
              </a:gs>
              <a:gs pos="55000">
                <a:schemeClr val="bg1">
                  <a:lumMod val="50000"/>
                  <a:lumOff val="50000"/>
                  <a:alpha val="85000"/>
                </a:schemeClr>
              </a:gs>
            </a:gsLst>
            <a:path path="circle">
              <a:fillToRect l="50000" t="50000" r="50000" b="50000"/>
            </a:path>
            <a:tileRect/>
          </a:gradFill>
          <a:ln w="28575"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latin typeface="Stencil" pitchFamily="82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045022" y="4781550"/>
            <a:ext cx="4882145" cy="533400"/>
          </a:xfrm>
          <a:prstGeom prst="rect">
            <a:avLst/>
          </a:prstGeom>
        </p:spPr>
        <p:txBody>
          <a:bodyPr vert="horz">
            <a:noAutofit/>
          </a:bodyPr>
          <a:lstStyle>
            <a:lvl1pPr marL="548640" indent="-411480" algn="l" rtl="0" eaLnBrk="1" latinLnBrk="0" hangingPunct="1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68680" indent="-283464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 2"/>
              <a:buChar char="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3856" indent="-228600" algn="l" rtl="0" eaLnBrk="1" latinLnBrk="0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/>
              <a:buChar char="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5331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Char char="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533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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6479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Char char="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65960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7128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6829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538" lvl="1" indent="0" algn="ctr">
              <a:buClr>
                <a:srgbClr val="C00000"/>
              </a:buClr>
              <a:buFont typeface="Wingdings 2"/>
              <a:buNone/>
            </a:pPr>
            <a:r>
              <a:rPr lang="en-US" sz="2800" dirty="0" smtClean="0">
                <a:solidFill>
                  <a:schemeClr val="bg1"/>
                </a:solidFill>
                <a:latin typeface="Garamond" pitchFamily="18" charset="0"/>
                <a:cs typeface="Times New Roman" pitchFamily="18" charset="0"/>
              </a:rPr>
              <a:t>Price</a:t>
            </a:r>
            <a:endParaRPr lang="en-US" dirty="0">
              <a:solidFill>
                <a:schemeClr val="bg1"/>
              </a:solidFill>
              <a:latin typeface="Garamond" pitchFamily="18" charset="0"/>
              <a:cs typeface="Times New Roman" pitchFamily="18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 rot="3268598">
            <a:off x="3761850" y="2581490"/>
            <a:ext cx="4413170" cy="533400"/>
          </a:xfrm>
          <a:prstGeom prst="rect">
            <a:avLst/>
          </a:prstGeom>
        </p:spPr>
        <p:txBody>
          <a:bodyPr vert="horz">
            <a:noAutofit/>
          </a:bodyPr>
          <a:lstStyle>
            <a:lvl1pPr marL="548640" indent="-411480" algn="l" rtl="0" eaLnBrk="1" latinLnBrk="0" hangingPunct="1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68680" indent="-283464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 2"/>
              <a:buChar char="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3856" indent="-228600" algn="l" rtl="0" eaLnBrk="1" latinLnBrk="0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/>
              <a:buChar char="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5331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Char char="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533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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6479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Char char="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65960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7128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6829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538" lvl="1" indent="0" algn="ctr">
              <a:buClr>
                <a:srgbClr val="C00000"/>
              </a:buClr>
              <a:buFont typeface="Wingdings 2"/>
              <a:buNone/>
            </a:pPr>
            <a:r>
              <a:rPr lang="en-US" sz="2800" dirty="0" smtClean="0">
                <a:solidFill>
                  <a:schemeClr val="bg1"/>
                </a:solidFill>
                <a:latin typeface="Garamond" pitchFamily="18" charset="0"/>
                <a:cs typeface="Times New Roman" pitchFamily="18" charset="0"/>
              </a:rPr>
              <a:t>Technical Ability</a:t>
            </a:r>
            <a:endParaRPr lang="en-US" dirty="0">
              <a:solidFill>
                <a:schemeClr val="bg1"/>
              </a:solidFill>
              <a:latin typeface="Garamond" pitchFamily="18" charset="0"/>
              <a:cs typeface="Times New Roman" pitchFamily="18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 rot="18275120">
            <a:off x="845892" y="2555816"/>
            <a:ext cx="4325058" cy="533400"/>
          </a:xfrm>
          <a:prstGeom prst="rect">
            <a:avLst/>
          </a:prstGeom>
        </p:spPr>
        <p:txBody>
          <a:bodyPr vert="horz">
            <a:noAutofit/>
          </a:bodyPr>
          <a:lstStyle>
            <a:lvl1pPr marL="548640" indent="-411480" algn="l" rtl="0" eaLnBrk="1" latinLnBrk="0" hangingPunct="1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68680" indent="-283464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 2"/>
              <a:buChar char="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3856" indent="-228600" algn="l" rtl="0" eaLnBrk="1" latinLnBrk="0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/>
              <a:buChar char="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5331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Char char="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533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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6479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Char char="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65960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7128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6829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538" lvl="1" indent="0" algn="ctr">
              <a:buClr>
                <a:srgbClr val="C00000"/>
              </a:buClr>
              <a:buFont typeface="Wingdings 2"/>
              <a:buNone/>
            </a:pPr>
            <a:r>
              <a:rPr lang="en-US" sz="2800" dirty="0" smtClean="0">
                <a:solidFill>
                  <a:schemeClr val="bg1"/>
                </a:solidFill>
                <a:latin typeface="Garamond" pitchFamily="18" charset="0"/>
                <a:cs typeface="Times New Roman" pitchFamily="18" charset="0"/>
              </a:rPr>
              <a:t>Past Performance</a:t>
            </a:r>
            <a:endParaRPr lang="en-US" dirty="0">
              <a:solidFill>
                <a:schemeClr val="bg1"/>
              </a:solidFill>
              <a:latin typeface="Garamond" pitchFamily="18" charset="0"/>
              <a:cs typeface="Times New Roman" pitchFamily="18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457200" y="228600"/>
            <a:ext cx="8229600" cy="1066800"/>
          </a:xfrm>
          <a:prstGeom prst="rect">
            <a:avLst/>
          </a:prstGeom>
          <a:effectLst/>
        </p:spPr>
        <p:txBody>
          <a:bodyPr vert="horz" lIns="45720" rIns="4572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en-US" sz="4000" dirty="0" smtClean="0">
                <a:ln w="3175">
                  <a:noFill/>
                </a:ln>
                <a:solidFill>
                  <a:srgbClr val="C00000"/>
                </a:solidFill>
                <a:latin typeface="Copperplate Gothic Bold" pitchFamily="34" charset="0"/>
                <a:ea typeface="+mj-ea"/>
                <a:cs typeface="+mj-cs"/>
              </a:rPr>
              <a:t>…Through Process</a:t>
            </a:r>
            <a:endParaRPr lang="en-US" sz="4000" dirty="0">
              <a:ln w="3175">
                <a:noFill/>
              </a:ln>
              <a:solidFill>
                <a:srgbClr val="C00000"/>
              </a:solidFill>
              <a:latin typeface="Copperplate Gothic Bold" pitchFamily="34" charset="0"/>
              <a:ea typeface="+mj-ea"/>
              <a:cs typeface="+mj-cs"/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609600" y="5410200"/>
            <a:ext cx="8305800" cy="914400"/>
          </a:xfrm>
          <a:prstGeom prst="rect">
            <a:avLst/>
          </a:prstGeom>
        </p:spPr>
        <p:txBody>
          <a:bodyPr vert="horz">
            <a:noAutofit/>
          </a:bodyPr>
          <a:lstStyle>
            <a:lvl1pPr marL="548640" indent="-411480" algn="l" rtl="0" eaLnBrk="1" latinLnBrk="0" hangingPunct="1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68680" indent="-283464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 2"/>
              <a:buChar char="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3856" indent="-228600" algn="l" rtl="0" eaLnBrk="1" latinLnBrk="0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/>
              <a:buChar char="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5331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Char char="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533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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6479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Char char="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65960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7128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6829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538" lvl="1" indent="0">
              <a:buClr>
                <a:srgbClr val="C00000"/>
              </a:buClr>
              <a:buFont typeface="Wingdings 2"/>
              <a:buNone/>
            </a:pPr>
            <a:r>
              <a:rPr lang="en-US" dirty="0" smtClean="0">
                <a:solidFill>
                  <a:schemeClr val="bg1"/>
                </a:solidFill>
                <a:latin typeface="Garamond" pitchFamily="18" charset="0"/>
                <a:cs typeface="Times New Roman" pitchFamily="18" charset="0"/>
              </a:rPr>
              <a:t>	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The Acquisition Strategy details how each of these </a:t>
            </a:r>
            <a:r>
              <a:rPr lang="en-US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required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elements will relate in the award decision. </a:t>
            </a:r>
            <a:r>
              <a:rPr lang="en-US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FAR 15.101-1</a:t>
            </a:r>
            <a:endParaRPr lang="en-US" sz="2000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Footer Placeholder 7"/>
          <p:cNvSpPr txBox="1">
            <a:spLocks/>
          </p:cNvSpPr>
          <p:nvPr/>
        </p:nvSpPr>
        <p:spPr>
          <a:xfrm>
            <a:off x="152400" y="6400800"/>
            <a:ext cx="457200" cy="365125"/>
          </a:xfrm>
          <a:prstGeom prst="rect">
            <a:avLst/>
          </a:prstGeom>
        </p:spPr>
        <p:txBody>
          <a:bodyPr vert="horz" anchor="b"/>
          <a:lstStyle>
            <a:defPPr>
              <a:defRPr lang="en-US"/>
            </a:defPPr>
            <a:lvl1pPr marL="0" algn="ctr" defTabSz="914400" rtl="0" eaLnBrk="1" latinLnBrk="0" hangingPunct="1">
              <a:defRPr kumimoji="0" sz="1200" kern="1200">
                <a:solidFill>
                  <a:schemeClr val="tx1">
                    <a:shade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FE582149-76D0-44CC-8415-9F37260E36F6}" type="slidenum">
              <a:rPr lang="en-US" sz="16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pPr algn="l"/>
              <a:t>9</a:t>
            </a:fld>
            <a:endParaRPr lang="en-US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44504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306&quot;/&gt;&lt;/object&gt;&lt;object type=&quot;3&quot; unique_id=&quot;10005&quot;&gt;&lt;property id=&quot;20148&quot; value=&quot;5&quot;/&gt;&lt;property id=&quot;20300&quot; value=&quot;Slide 2&quot;/&gt;&lt;property id=&quot;20307&quot; value=&quot;307&quot;/&gt;&lt;/object&gt;&lt;object type=&quot;3&quot; unique_id=&quot;10006&quot;&gt;&lt;property id=&quot;20148&quot; value=&quot;5&quot;/&gt;&lt;property id=&quot;20300&quot; value=&quot;Slide 3 - &amp;quot;Why the Government Market?&amp;quot;&quot;/&gt;&lt;property id=&quot;20307&quot; value=&quot;303&quot;/&gt;&lt;/object&gt;&lt;object type=&quot;3&quot; unique_id=&quot;10007&quot;&gt;&lt;property id=&quot;20148&quot; value=&quot;5&quot;/&gt;&lt;property id=&quot;20300&quot; value=&quot;Slide 4 - &amp;quot;Example from FY 2011&amp;quot;&quot;/&gt;&lt;property id=&quot;20307&quot; value=&quot;362&quot;/&gt;&lt;/object&gt;&lt;object type=&quot;3&quot; unique_id=&quot;10008&quot;&gt;&lt;property id=&quot;20148&quot; value=&quot;5&quot;/&gt;&lt;property id=&quot;20300&quot; value=&quot;Slide 5 - &amp;quot;Examples: May 14, 2012&amp;quot;&quot;/&gt;&lt;property id=&quot;20307&quot; value=&quot;363&quot;/&gt;&lt;/object&gt;&lt;object type=&quot;3&quot; unique_id=&quot;10009&quot;&gt;&lt;property id=&quot;20148&quot; value=&quot;5&quot;/&gt;&lt;property id=&quot;20300&quot; value=&quot;Slide 6 - &amp;quot;Two Federal Up-trends&amp;quot;&quot;/&gt;&lt;property id=&quot;20307&quot; value=&quot;279&quot;/&gt;&lt;/object&gt;&lt;object type=&quot;3&quot; unique_id=&quot;10010&quot;&gt;&lt;property id=&quot;20148&quot; value=&quot;5&quot;/&gt;&lt;property id=&quot;20300&quot; value=&quot;Slide 7 - &amp;quot;Bonus Material&amp;quot;&quot;/&gt;&lt;property id=&quot;20307&quot; value=&quot;312&quot;/&gt;&lt;/object&gt;&lt;object type=&quot;3&quot; unique_id=&quot;10011&quot;&gt;&lt;property id=&quot;20148&quot; value=&quot;5&quot;/&gt;&lt;property id=&quot;20300&quot; value=&quot;Slide 8 - &amp;quot;The Universal B2G Problem&amp;#x0D;&amp;#x0A;(Business to Government)&amp;#x0D;&amp;#x0A;&amp;quot;&quot;/&gt;&lt;property id=&quot;20307&quot; value=&quot;365&quot;/&gt;&lt;/object&gt;&lt;object type=&quot;3&quot; unique_id=&quot;10012&quot;&gt;&lt;property id=&quot;20148&quot; value=&quot;5&quot;/&gt;&lt;property id=&quot;20300&quot; value=&quot;Slide 9 - &amp;quot;Who is Skyway?&amp;quot;&quot;/&gt;&lt;property id=&quot;20307&quot; value=&quot;262&quot;/&gt;&lt;/object&gt;&lt;object type=&quot;3&quot; unique_id=&quot;10013&quot;&gt;&lt;property id=&quot;20148&quot; value=&quot;5&quot;/&gt;&lt;property id=&quot;20300&quot; value=&quot;Slide 10 - &amp;quot;Available Topics&amp;quot;&quot;/&gt;&lt;property id=&quot;20307&quot; value=&quot;354&quot;/&gt;&lt;/object&gt;&lt;object type=&quot;3&quot; unique_id=&quot;10014&quot;&gt;&lt;property id=&quot;20148&quot; value=&quot;5&quot;/&gt;&lt;property id=&quot;20300&quot; value=&quot;Slide 11 - &amp;quot;Competition Continuum&amp;quot;&quot;/&gt;&lt;property id=&quot;20307&quot; value=&quot;355&quot;/&gt;&lt;/object&gt;&lt;object type=&quot;3&quot; unique_id=&quot;10015&quot;&gt;&lt;property id=&quot;20148&quot; value=&quot;5&quot;/&gt;&lt;property id=&quot;20300&quot; value=&quot;Slide 12 - &amp;quot;Now What?&amp;quot;&quot;/&gt;&lt;property id=&quot;20307&quot; value=&quot;301&quot;/&gt;&lt;/object&gt;&lt;object type=&quot;3&quot; unique_id=&quot;10016&quot;&gt;&lt;property id=&quot;20148&quot; value=&quot;5&quot;/&gt;&lt;property id=&quot;20300&quot; value=&quot;Slide 13&quot;/&gt;&lt;property id=&quot;20307&quot; value=&quot;364&quot;/&gt;&lt;/object&gt;&lt;object type=&quot;3&quot; unique_id=&quot;10017&quot;&gt;&lt;property id=&quot;20148&quot; value=&quot;5&quot;/&gt;&lt;property id=&quot;20300&quot; value=&quot;Slide 14&quot;/&gt;&lt;property id=&quot;20307&quot; value=&quot;290&quot;/&gt;&lt;/object&gt;&lt;object type=&quot;3&quot; unique_id=&quot;10018&quot;&gt;&lt;property id=&quot;20148&quot; value=&quot;5&quot;/&gt;&lt;property id=&quot;20300&quot; value=&quot;Slide 15 - &amp;quot;Backup Documentation&amp;quot;&quot;/&gt;&lt;property id=&quot;20307&quot; value=&quot;370&quot;/&gt;&lt;/object&gt;&lt;object type=&quot;3&quot; unique_id=&quot;10019&quot;&gt;&lt;property id=&quot;20148&quot; value=&quot;5&quot;/&gt;&lt;property id=&quot;20300&quot; value=&quot;Slide 16 - &amp;quot;Trend 1:&amp;#x0D;&amp;#x0A;Increase Competition in Federal Contracts&amp;quot;&quot;/&gt;&lt;property id=&quot;20307&quot; value=&quot;366&quot;/&gt;&lt;/object&gt;&lt;object type=&quot;3&quot; unique_id=&quot;10020&quot;&gt;&lt;property id=&quot;20148&quot; value=&quot;5&quot;/&gt;&lt;property id=&quot;20300&quot; value=&quot;Slide 17 - &amp;quot;Trend 1:&amp;#x0D;&amp;#x0A;Increase Competition in Federal Contracts&amp;quot;&quot;/&gt;&lt;property id=&quot;20307&quot; value=&quot;367&quot;/&gt;&lt;/object&gt;&lt;object type=&quot;3&quot; unique_id=&quot;10021&quot;&gt;&lt;property id=&quot;20148&quot; value=&quot;5&quot;/&gt;&lt;property id=&quot;20300&quot; value=&quot;Slide 18 - &amp;quot;Trend 2:&amp;#x0D;&amp;#x0A;Mandate increase small businesses awards&amp;quot;&quot;/&gt;&lt;property id=&quot;20307&quot; value=&quot;368&quot;/&gt;&lt;/object&gt;&lt;object type=&quot;3&quot; unique_id=&quot;10022&quot;&gt;&lt;property id=&quot;20148&quot; value=&quot;5&quot;/&gt;&lt;property id=&quot;20300&quot; value=&quot;Slide 19 - &amp;quot;Trend 2:&amp;#x0D;&amp;#x0A;Mandate increase small businesses awards&amp;quot;&quot;/&gt;&lt;property id=&quot;20307&quot; value=&quot;369&quot;/&gt;&lt;/object&gt;&lt;object type=&quot;3&quot; unique_id=&quot;10023&quot;&gt;&lt;property id=&quot;20148&quot; value=&quot;5&quot;/&gt;&lt;property id=&quot;20300&quot; value=&quot;Slide 20&quot;/&gt;&lt;property id=&quot;20307&quot; value=&quot;371&quot;/&gt;&lt;/object&gt;&lt;/object&gt;&lt;/object&gt;&lt;/database&gt;"/>
  <p:tag name="SECTOMILLISECCONVERTED" val="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Marketing Document" ma:contentTypeID="0x01010023164CC9C1D24444B8DFB9FB21D42C69001FABA4C0438E6643AD61F5583E5F5169" ma:contentTypeVersion="4" ma:contentTypeDescription="Marketing Document" ma:contentTypeScope="" ma:versionID="9b0a2aceb21e59ce3e8d930667b7806d">
  <xsd:schema xmlns:xsd="http://www.w3.org/2001/XMLSchema" xmlns:xs="http://www.w3.org/2001/XMLSchema" xmlns:p="http://schemas.microsoft.com/office/2006/metadata/properties" xmlns:ns2="3b0b106e-f36f-4dc4-9600-ec82e0f8eee6" targetNamespace="http://schemas.microsoft.com/office/2006/metadata/properties" ma:root="true" ma:fieldsID="72624997b890f4972d5a5aa3c7edc4e0" ns2:_="">
    <xsd:import namespace="3b0b106e-f36f-4dc4-9600-ec82e0f8eee6"/>
    <xsd:element name="properties">
      <xsd:complexType>
        <xsd:sequence>
          <xsd:element name="documentManagement">
            <xsd:complexType>
              <xsd:all>
                <xsd:element ref="ns2:a627761710584086aac06c0ba01c8559" minOccurs="0"/>
                <xsd:element ref="ns2:TaxCatchAll" minOccurs="0"/>
                <xsd:element ref="ns2:TaxCatchAllLabe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b0b106e-f36f-4dc4-9600-ec82e0f8eee6" elementFormDefault="qualified">
    <xsd:import namespace="http://schemas.microsoft.com/office/2006/documentManagement/types"/>
    <xsd:import namespace="http://schemas.microsoft.com/office/infopath/2007/PartnerControls"/>
    <xsd:element name="a627761710584086aac06c0ba01c8559" ma:index="8" nillable="true" ma:taxonomy="true" ma:internalName="a627761710584086aac06c0ba01c8559" ma:taxonomyFieldName="Marketing_x0020_Document_x0020_Type" ma:displayName="Marketing Document Type" ma:default="" ma:fieldId="{a6277617-1058-4086-aac0-6c0ba01c8559}" ma:sspId="e65e79cb-6dd5-458f-8d23-1b12432f5bbe" ma:termSetId="99a1e24a-0544-4437-b551-1b7b0cfdba2f" ma:anchorId="00000000-0000-0000-0000-000000000000" ma:open="true" ma:isKeyword="false">
      <xsd:complexType>
        <xsd:sequence>
          <xsd:element ref="pc:Terms" minOccurs="0" maxOccurs="1"/>
        </xsd:sequence>
      </xsd:complexType>
    </xsd:element>
    <xsd:element name="TaxCatchAll" ma:index="9" nillable="true" ma:displayName="Taxonomy Catch All Column" ma:hidden="true" ma:list="{b033cbd0-378e-40b1-9608-b0f5e43a6267}" ma:internalName="TaxCatchAll" ma:showField="CatchAllData" ma:web="3b0b106e-f36f-4dc4-9600-ec82e0f8eee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0" nillable="true" ma:displayName="Taxonomy Catch All Column1" ma:hidden="true" ma:list="{b033cbd0-378e-40b1-9608-b0f5e43a6267}" ma:internalName="TaxCatchAllLabel" ma:readOnly="true" ma:showField="CatchAllDataLabel" ma:web="3b0b106e-f36f-4dc4-9600-ec82e0f8eee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3b0b106e-f36f-4dc4-9600-ec82e0f8eee6">
      <Value>13</Value>
    </TaxCatchAll>
    <a627761710584086aac06c0ba01c8559 xmlns="3b0b106e-f36f-4dc4-9600-ec82e0f8eee6">
      <Terms xmlns="http://schemas.microsoft.com/office/infopath/2007/PartnerControls">
        <TermInfo xmlns="http://schemas.microsoft.com/office/infopath/2007/PartnerControls">
          <TermName>Training or Workshop Slides</TermName>
          <TermId>693ff85d-a716-4231-96ce-3033eb4b075e</TermId>
        </TermInfo>
      </Terms>
    </a627761710584086aac06c0ba01c8559>
  </documentManagement>
</p:properties>
</file>

<file path=customXml/itemProps1.xml><?xml version="1.0" encoding="utf-8"?>
<ds:datastoreItem xmlns:ds="http://schemas.openxmlformats.org/officeDocument/2006/customXml" ds:itemID="{F08E7FE0-95CD-4A53-89C5-7DA6BC8AB28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b0b106e-f36f-4dc4-9600-ec82e0f8eee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81A93CC-34B1-42FC-8B44-7CBF47B15C6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D25F1D2-AFDE-46D0-9FFE-13B0E226C7C9}">
  <ds:schemaRefs>
    <ds:schemaRef ds:uri="http://purl.org/dc/elements/1.1/"/>
    <ds:schemaRef ds:uri="http://purl.org/dc/terms/"/>
    <ds:schemaRef ds:uri="http://schemas.microsoft.com/office/2006/documentManagement/types"/>
    <ds:schemaRef ds:uri="3b0b106e-f36f-4dc4-9600-ec82e0f8eee6"/>
    <ds:schemaRef ds:uri="http://purl.org/dc/dcmitype/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121598</TotalTime>
  <Words>885</Words>
  <Application>Microsoft Office PowerPoint</Application>
  <PresentationFormat>On-screen Show (4:3)</PresentationFormat>
  <Paragraphs>164</Paragraphs>
  <Slides>15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Apex</vt:lpstr>
      <vt:lpstr>Slide 1</vt:lpstr>
      <vt:lpstr>Slide 2</vt:lpstr>
      <vt:lpstr>The Universal B2G Problem (B2G = Business to Gov’t) </vt:lpstr>
      <vt:lpstr>Slide 4</vt:lpstr>
      <vt:lpstr>Slide 5</vt:lpstr>
      <vt:lpstr>Slide 6</vt:lpstr>
      <vt:lpstr>USG Acquisition Strategy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SBDC - Marketing to the USG (1 May 13)</dc:title>
  <dc:creator>Kevin</dc:creator>
  <cp:lastModifiedBy>cbostic</cp:lastModifiedBy>
  <cp:revision>1238</cp:revision>
  <dcterms:created xsi:type="dcterms:W3CDTF">2011-03-12T23:31:51Z</dcterms:created>
  <dcterms:modified xsi:type="dcterms:W3CDTF">2013-04-16T16:39:26Z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0x01010023164CC9C1D24444B8DFB9FB21D42C69001FABA4C0438E6643AD61F5583E5F5169</vt:lpwstr>
  </property>
  <property fmtid="{D5CDD505-2E9C-101B-9397-08002B2CF9AE}" pid="3" name="Marketing Document Type">
    <vt:lpwstr>13;#Training or Workshop Slides|693ff85d-a716-4231-96ce-3033eb4b075e</vt:lpwstr>
  </property>
</Properties>
</file>